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64" r:id="rId4"/>
    <p:sldMasterId id="2147483867" r:id="rId5"/>
    <p:sldMasterId id="2147483882" r:id="rId6"/>
    <p:sldMasterId id="2147483894" r:id="rId7"/>
    <p:sldMasterId id="2147483898" r:id="rId8"/>
    <p:sldMasterId id="2147483901" r:id="rId9"/>
  </p:sldMasterIdLst>
  <p:notesMasterIdLst>
    <p:notesMasterId r:id="rId22"/>
  </p:notesMasterIdLst>
  <p:handoutMasterIdLst>
    <p:handoutMasterId r:id="rId23"/>
  </p:handoutMasterIdLst>
  <p:sldIdLst>
    <p:sldId id="256" r:id="rId10"/>
    <p:sldId id="321" r:id="rId11"/>
    <p:sldId id="328" r:id="rId12"/>
    <p:sldId id="342" r:id="rId13"/>
    <p:sldId id="339" r:id="rId14"/>
    <p:sldId id="343" r:id="rId15"/>
    <p:sldId id="344" r:id="rId16"/>
    <p:sldId id="346" r:id="rId17"/>
    <p:sldId id="332" r:id="rId18"/>
    <p:sldId id="331" r:id="rId19"/>
    <p:sldId id="330" r:id="rId20"/>
    <p:sldId id="336"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4A7DBA"/>
    <a:srgbClr val="5E8BC2"/>
    <a:srgbClr val="4F6FB5"/>
    <a:srgbClr val="66CCFF"/>
    <a:srgbClr val="66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5" autoAdjust="0"/>
    <p:restoredTop sz="75082" autoAdjust="0"/>
  </p:normalViewPr>
  <p:slideViewPr>
    <p:cSldViewPr>
      <p:cViewPr varScale="1">
        <p:scale>
          <a:sx n="92" d="100"/>
          <a:sy n="92" d="100"/>
        </p:scale>
        <p:origin x="1362"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3" d="100"/>
          <a:sy n="83" d="100"/>
        </p:scale>
        <p:origin x="-3156"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909" tIns="48455" rIns="96909" bIns="48455"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909" tIns="48455" rIns="96909" bIns="48455" rtlCol="0"/>
          <a:lstStyle>
            <a:lvl1pPr algn="r">
              <a:defRPr sz="1300"/>
            </a:lvl1pPr>
          </a:lstStyle>
          <a:p>
            <a:fld id="{ACACB88D-50FE-45F6-9508-EBF468951928}" type="datetimeFigureOut">
              <a:rPr lang="en-US" smtClean="0"/>
              <a:pPr/>
              <a:t>7/22/2019</a:t>
            </a:fld>
            <a:endParaRPr lang="en-US" dirty="0"/>
          </a:p>
        </p:txBody>
      </p:sp>
      <p:sp>
        <p:nvSpPr>
          <p:cNvPr id="4" name="Footer Placeholder 3"/>
          <p:cNvSpPr>
            <a:spLocks noGrp="1"/>
          </p:cNvSpPr>
          <p:nvPr>
            <p:ph type="ftr" sz="quarter" idx="2"/>
          </p:nvPr>
        </p:nvSpPr>
        <p:spPr>
          <a:xfrm>
            <a:off x="1" y="9119475"/>
            <a:ext cx="3169920" cy="480060"/>
          </a:xfrm>
          <a:prstGeom prst="rect">
            <a:avLst/>
          </a:prstGeom>
        </p:spPr>
        <p:txBody>
          <a:bodyPr vert="horz" lIns="96909" tIns="48455" rIns="96909" bIns="4845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lIns="96909" tIns="48455" rIns="96909" bIns="48455" rtlCol="0" anchor="b"/>
          <a:lstStyle>
            <a:lvl1pPr algn="r">
              <a:defRPr sz="1300"/>
            </a:lvl1pPr>
          </a:lstStyle>
          <a:p>
            <a:fld id="{39CD9F62-0794-4B21-AEA2-3E5AB866CDC3}" type="slidenum">
              <a:rPr lang="en-US" smtClean="0"/>
              <a:pPr/>
              <a:t>‹#›</a:t>
            </a:fld>
            <a:endParaRPr lang="en-US" dirty="0"/>
          </a:p>
        </p:txBody>
      </p:sp>
    </p:spTree>
    <p:extLst>
      <p:ext uri="{BB962C8B-B14F-4D97-AF65-F5344CB8AC3E}">
        <p14:creationId xmlns:p14="http://schemas.microsoft.com/office/powerpoint/2010/main" val="186808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2" cy="480388"/>
          </a:xfrm>
          <a:prstGeom prst="rect">
            <a:avLst/>
          </a:prstGeom>
        </p:spPr>
        <p:txBody>
          <a:bodyPr vert="horz" lIns="95103" tIns="47552" rIns="95103" bIns="47552" rtlCol="0"/>
          <a:lstStyle>
            <a:lvl1pPr algn="l">
              <a:defRPr sz="1300"/>
            </a:lvl1pPr>
          </a:lstStyle>
          <a:p>
            <a:endParaRPr lang="en-US" dirty="0"/>
          </a:p>
        </p:txBody>
      </p:sp>
      <p:sp>
        <p:nvSpPr>
          <p:cNvPr id="3" name="Date Placeholder 2"/>
          <p:cNvSpPr>
            <a:spLocks noGrp="1"/>
          </p:cNvSpPr>
          <p:nvPr>
            <p:ph type="dt" idx="1"/>
          </p:nvPr>
        </p:nvSpPr>
        <p:spPr>
          <a:xfrm>
            <a:off x="4142963" y="0"/>
            <a:ext cx="3170582" cy="480388"/>
          </a:xfrm>
          <a:prstGeom prst="rect">
            <a:avLst/>
          </a:prstGeom>
        </p:spPr>
        <p:txBody>
          <a:bodyPr vert="horz" lIns="95103" tIns="47552" rIns="95103" bIns="47552" rtlCol="0"/>
          <a:lstStyle>
            <a:lvl1pPr algn="r">
              <a:defRPr sz="1300"/>
            </a:lvl1pPr>
          </a:lstStyle>
          <a:p>
            <a:fld id="{AF68C7D2-70DC-4ECA-AF10-22D87721B2A4}" type="datetimeFigureOut">
              <a:rPr lang="en-US" smtClean="0"/>
              <a:t>7/22/2019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103" tIns="47552" rIns="95103" bIns="47552" rtlCol="0" anchor="ctr"/>
          <a:lstStyle/>
          <a:p>
            <a:endParaRPr lang="en-US" dirty="0"/>
          </a:p>
        </p:txBody>
      </p:sp>
      <p:sp>
        <p:nvSpPr>
          <p:cNvPr id="5" name="Notes Placeholder 4"/>
          <p:cNvSpPr>
            <a:spLocks noGrp="1"/>
          </p:cNvSpPr>
          <p:nvPr>
            <p:ph type="body" sz="quarter" idx="3"/>
          </p:nvPr>
        </p:nvSpPr>
        <p:spPr>
          <a:xfrm>
            <a:off x="732184" y="4561227"/>
            <a:ext cx="5850834" cy="4320213"/>
          </a:xfrm>
          <a:prstGeom prst="rect">
            <a:avLst/>
          </a:prstGeom>
        </p:spPr>
        <p:txBody>
          <a:bodyPr vert="horz" lIns="95103" tIns="47552" rIns="95103" bIns="475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174"/>
            <a:ext cx="3170582" cy="480388"/>
          </a:xfrm>
          <a:prstGeom prst="rect">
            <a:avLst/>
          </a:prstGeom>
        </p:spPr>
        <p:txBody>
          <a:bodyPr vert="horz" lIns="95103" tIns="47552" rIns="95103" bIns="4755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2963" y="9119174"/>
            <a:ext cx="3170582" cy="480388"/>
          </a:xfrm>
          <a:prstGeom prst="rect">
            <a:avLst/>
          </a:prstGeom>
        </p:spPr>
        <p:txBody>
          <a:bodyPr vert="horz" lIns="95103" tIns="47552" rIns="95103" bIns="47552" rtlCol="0" anchor="b"/>
          <a:lstStyle>
            <a:lvl1pPr algn="r">
              <a:defRPr sz="1300"/>
            </a:lvl1pPr>
          </a:lstStyle>
          <a:p>
            <a:fld id="{3800CDCF-6E75-4A87-B8D1-DA2C0D19B0C2}" type="slidenum">
              <a:rPr lang="en-US" smtClean="0"/>
              <a:t>‹#›</a:t>
            </a:fld>
            <a:endParaRPr lang="en-US" dirty="0"/>
          </a:p>
        </p:txBody>
      </p:sp>
    </p:spTree>
    <p:extLst>
      <p:ext uri="{BB962C8B-B14F-4D97-AF65-F5344CB8AC3E}">
        <p14:creationId xmlns:p14="http://schemas.microsoft.com/office/powerpoint/2010/main" val="765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c.com/jeff-haden/turn-data-into-insight-into-action-six-rules-for-nailing-digital-analytics.html?cid=searc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inc.com/michael-schneider/the-1-question-all-your-employees-wish-you-would-ask.html?cid=search" TargetMode="External"/><Relationship Id="rId5" Type="http://schemas.openxmlformats.org/officeDocument/2006/relationships/hyperlink" Target="https://www.inc.com/peter-economy/5-powerful-habits-of-extraordinary-leaders.html?cid=search" TargetMode="External"/><Relationship Id="rId4" Type="http://schemas.openxmlformats.org/officeDocument/2006/relationships/hyperlink" Target="http://www.inc.com/jeff-haden/turn-data-into-insight-into-action-six-rules-for-nailing-digital-analytics.html?cid=searc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0CDCF-6E75-4A87-B8D1-DA2C0D19B0C2}" type="slidenum">
              <a:rPr lang="en-US" smtClean="0"/>
              <a:t>1</a:t>
            </a:fld>
            <a:endParaRPr lang="en-US" dirty="0"/>
          </a:p>
        </p:txBody>
      </p:sp>
    </p:spTree>
    <p:extLst>
      <p:ext uri="{BB962C8B-B14F-4D97-AF65-F5344CB8AC3E}">
        <p14:creationId xmlns:p14="http://schemas.microsoft.com/office/powerpoint/2010/main" val="390052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18" indent="-178318">
              <a:buFont typeface="Arial" panose="020B0604020202020204" pitchFamily="34" charset="0"/>
              <a:buChar cha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defTabSz="951030">
              <a:defRPr/>
            </a:pPr>
            <a:fld id="{3800CDCF-6E75-4A87-B8D1-DA2C0D19B0C2}" type="slidenum">
              <a:rPr lang="en-US">
                <a:solidFill>
                  <a:prstClr val="black"/>
                </a:solidFill>
                <a:latin typeface="Calibri"/>
              </a:rPr>
              <a:pPr defTabSz="951030">
                <a:defRPr/>
              </a:pPr>
              <a:t>11</a:t>
            </a:fld>
            <a:endParaRPr lang="en-US" dirty="0">
              <a:solidFill>
                <a:prstClr val="black"/>
              </a:solidFill>
              <a:latin typeface="Calibri"/>
            </a:endParaRPr>
          </a:p>
        </p:txBody>
      </p:sp>
    </p:spTree>
    <p:extLst>
      <p:ext uri="{BB962C8B-B14F-4D97-AF65-F5344CB8AC3E}">
        <p14:creationId xmlns:p14="http://schemas.microsoft.com/office/powerpoint/2010/main" val="22678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18" indent="-178318">
              <a:buFont typeface="Arial" panose="020B0604020202020204" pitchFamily="34" charset="0"/>
              <a:buChar cha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defTabSz="951030">
              <a:defRPr/>
            </a:pPr>
            <a:fld id="{3800CDCF-6E75-4A87-B8D1-DA2C0D19B0C2}" type="slidenum">
              <a:rPr lang="en-US">
                <a:solidFill>
                  <a:prstClr val="black"/>
                </a:solidFill>
                <a:latin typeface="Calibri"/>
              </a:rPr>
              <a:pPr defTabSz="951030">
                <a:defRPr/>
              </a:pPr>
              <a:t>12</a:t>
            </a:fld>
            <a:endParaRPr lang="en-US" dirty="0">
              <a:solidFill>
                <a:prstClr val="black"/>
              </a:solidFill>
              <a:latin typeface="Calibri"/>
            </a:endParaRPr>
          </a:p>
        </p:txBody>
      </p:sp>
    </p:spTree>
    <p:extLst>
      <p:ext uri="{BB962C8B-B14F-4D97-AF65-F5344CB8AC3E}">
        <p14:creationId xmlns:p14="http://schemas.microsoft.com/office/powerpoint/2010/main" val="48569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0CDCF-6E75-4A87-B8D1-DA2C0D19B0C2}" type="slidenum">
              <a:rPr lang="en-US" smtClean="0"/>
              <a:t>2</a:t>
            </a:fld>
            <a:endParaRPr lang="en-US" dirty="0"/>
          </a:p>
        </p:txBody>
      </p:sp>
    </p:spTree>
    <p:extLst>
      <p:ext uri="{BB962C8B-B14F-4D97-AF65-F5344CB8AC3E}">
        <p14:creationId xmlns:p14="http://schemas.microsoft.com/office/powerpoint/2010/main" val="7326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1030">
              <a:defRPr/>
            </a:pPr>
            <a:fld id="{3800CDCF-6E75-4A87-B8D1-DA2C0D19B0C2}" type="slidenum">
              <a:rPr lang="en-US">
                <a:solidFill>
                  <a:prstClr val="black"/>
                </a:solidFill>
                <a:latin typeface="Calibri"/>
              </a:rPr>
              <a:pPr defTabSz="951030">
                <a:defRPr/>
              </a:pPr>
              <a:t>3</a:t>
            </a:fld>
            <a:endParaRPr lang="en-US" dirty="0">
              <a:solidFill>
                <a:prstClr val="black"/>
              </a:solidFill>
              <a:latin typeface="Calibri"/>
            </a:endParaRPr>
          </a:p>
        </p:txBody>
      </p:sp>
    </p:spTree>
    <p:extLst>
      <p:ext uri="{BB962C8B-B14F-4D97-AF65-F5344CB8AC3E}">
        <p14:creationId xmlns:p14="http://schemas.microsoft.com/office/powerpoint/2010/main" val="301798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Engaging leadership practices focused on fairness, trust, and accountability have helped drive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r>
            <a:br>
              <a:rPr lang="en-US" sz="1200" dirty="0" smtClean="0"/>
            </a:br>
            <a:r>
              <a:rPr lang="en-US" sz="1200" dirty="0" smtClean="0"/>
              <a:t>Learning elements with current guidance and tools to help us manage challenging situations that take time away from our core missions.  This program supports continuous leadership development and we are committed to delivering quality learning opportunities to support managers and supervisors. </a:t>
            </a:r>
          </a:p>
        </p:txBody>
      </p:sp>
      <p:sp>
        <p:nvSpPr>
          <p:cNvPr id="4" name="Slide Number Placeholder 3"/>
          <p:cNvSpPr>
            <a:spLocks noGrp="1"/>
          </p:cNvSpPr>
          <p:nvPr>
            <p:ph type="sldNum" sz="quarter" idx="10"/>
          </p:nvPr>
        </p:nvSpPr>
        <p:spPr/>
        <p:txBody>
          <a:bodyPr/>
          <a:lstStyle/>
          <a:p>
            <a:pPr marL="0" marR="0" lvl="0" indent="0" algn="r" defTabSz="951030" rtl="0" eaLnBrk="1" fontAlgn="auto" latinLnBrk="0" hangingPunct="1">
              <a:lnSpc>
                <a:spcPct val="100000"/>
              </a:lnSpc>
              <a:spcBef>
                <a:spcPts val="0"/>
              </a:spcBef>
              <a:spcAft>
                <a:spcPts val="0"/>
              </a:spcAft>
              <a:buClrTx/>
              <a:buSzTx/>
              <a:buFontTx/>
              <a:buNone/>
              <a:tabLst/>
              <a:defRPr/>
            </a:pPr>
            <a:fld id="{3800CDCF-6E75-4A87-B8D1-DA2C0D19B0C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103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43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PIC’s Modern Government Management Traits</a:t>
            </a:r>
          </a:p>
          <a:p>
            <a:r>
              <a:rPr lang="en-US" sz="1200" kern="1200" dirty="0" smtClean="0">
                <a:solidFill>
                  <a:schemeClr val="tx1"/>
                </a:solidFill>
                <a:effectLst/>
                <a:latin typeface="+mn-lt"/>
                <a:ea typeface="+mn-ea"/>
                <a:cs typeface="+mn-cs"/>
              </a:rPr>
              <a:t>The PIC ran multiple focus groups to test the face validity of Google’s results and applicability in government. We changed nothing but a few of the behaviors associated with the 8 traits. Then PIC used brain science to design the cadence of the MGMT program – 16-week program with introduction of a new trait every 2 weeks. Each 2-week cycle includes a facilitated Trait Talk and a reminder Trait Tool.</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30-minute Trait Talks</a:t>
            </a:r>
          </a:p>
          <a:p>
            <a:r>
              <a:rPr lang="en-US" sz="1200" kern="1200" dirty="0" smtClean="0">
                <a:solidFill>
                  <a:schemeClr val="tx1"/>
                </a:solidFill>
                <a:effectLst/>
                <a:latin typeface="+mn-lt"/>
                <a:ea typeface="+mn-ea"/>
                <a:cs typeface="+mn-cs"/>
              </a:rPr>
              <a:t>These are facilitated by trained facilitators or group coaches. Each facilitator can and should customize their Trait Talk based on the work culture, audience, and their own wisdom. Read-</a:t>
            </a:r>
            <a:r>
              <a:rPr lang="en-US" sz="1200" kern="1200" dirty="0" err="1" smtClean="0">
                <a:solidFill>
                  <a:schemeClr val="tx1"/>
                </a:solidFill>
                <a:effectLst/>
                <a:latin typeface="+mn-lt"/>
                <a:ea typeface="+mn-ea"/>
                <a:cs typeface="+mn-cs"/>
              </a:rPr>
              <a:t>aheads</a:t>
            </a:r>
            <a:r>
              <a:rPr lang="en-US" sz="1200" kern="1200" dirty="0" smtClean="0">
                <a:solidFill>
                  <a:schemeClr val="tx1"/>
                </a:solidFill>
                <a:effectLst/>
                <a:latin typeface="+mn-lt"/>
                <a:ea typeface="+mn-ea"/>
                <a:cs typeface="+mn-cs"/>
              </a:rPr>
              <a:t> may be provided if the audience will use them. Leave behinds can be provided if participating managers will use them.  But the level of investment on the part of managers should remain very, very low. </a:t>
            </a:r>
          </a:p>
          <a:p>
            <a:pPr marL="285750" indent="-285750">
              <a:buFont typeface="Wingdings" panose="05000000000000000000" pitchFamily="2" charset="2"/>
              <a:buChar char="§"/>
            </a:pPr>
            <a:r>
              <a:rPr lang="en-US" sz="1200" dirty="0" smtClean="0"/>
              <a:t>Google is widely known as an advocate of data-based decision making. So, it came as no surprise when it looked to its statisticians to help decode the secret formula to effective management.</a:t>
            </a:r>
            <a:br>
              <a:rPr lang="en-US" sz="1200" dirty="0" smtClean="0"/>
            </a:br>
            <a:endParaRPr lang="en-US" sz="1200" dirty="0" smtClean="0"/>
          </a:p>
          <a:p>
            <a:pPr marL="285750" indent="-285750">
              <a:buFont typeface="Wingdings" panose="05000000000000000000" pitchFamily="2" charset="2"/>
              <a:buChar char="§"/>
            </a:pPr>
            <a:r>
              <a:rPr lang="en-US" sz="1200" dirty="0" smtClean="0"/>
              <a:t>After gathering and analyzing 10,000 manager observations including performance reviews, surveys, and nominations for top-manager awards and recognition, Google stumbled upon a realization that surprised many--even its former Senior Vice President of People Operations, Laszlo Bock.</a:t>
            </a:r>
          </a:p>
          <a:p>
            <a:pPr marL="285750" indent="-285750">
              <a:buFont typeface="Wingdings" panose="05000000000000000000" pitchFamily="2" charset="2"/>
              <a:buChar char="§"/>
            </a:pPr>
            <a:endParaRPr lang="en-US" sz="1200" dirty="0" smtClean="0"/>
          </a:p>
          <a:p>
            <a:r>
              <a:rPr lang="en-US" sz="1200" b="1" kern="1200" dirty="0" smtClean="0">
                <a:solidFill>
                  <a:schemeClr val="tx1"/>
                </a:solidFill>
                <a:effectLst/>
                <a:latin typeface="+mn-lt"/>
                <a:ea typeface="+mn-ea"/>
                <a:cs typeface="+mn-cs"/>
              </a:rPr>
              <a:t>Google’s Project Oxygen</a:t>
            </a:r>
          </a:p>
          <a:p>
            <a:r>
              <a:rPr lang="en-US" sz="1200" kern="1200" dirty="0" smtClean="0">
                <a:solidFill>
                  <a:schemeClr val="tx1"/>
                </a:solidFill>
                <a:effectLst/>
                <a:latin typeface="+mn-lt"/>
                <a:ea typeface="+mn-ea"/>
                <a:cs typeface="+mn-cs"/>
              </a:rPr>
              <a:t>Google is widely known as an advocate of </a:t>
            </a:r>
            <a:r>
              <a:rPr lang="en-US" sz="1200" u="sng" kern="1200" dirty="0" smtClean="0">
                <a:solidFill>
                  <a:schemeClr val="tx1"/>
                </a:solidFill>
                <a:effectLst/>
                <a:latin typeface="+mn-lt"/>
                <a:ea typeface="+mn-ea"/>
                <a:cs typeface="+mn-cs"/>
                <a:hlinkClick r:id="rId3"/>
              </a:rPr>
              <a:t>data</a:t>
            </a:r>
            <a:r>
              <a:rPr lang="en-US" sz="1200" u="sng" kern="1200" dirty="0" smtClean="0">
                <a:solidFill>
                  <a:schemeClr val="tx1"/>
                </a:solidFill>
                <a:effectLst/>
                <a:latin typeface="+mn-lt"/>
                <a:ea typeface="+mn-ea"/>
                <a:cs typeface="+mn-cs"/>
                <a:hlinkClick r:id="rId4"/>
              </a:rPr>
              <a:t>-based decision making</a:t>
            </a:r>
            <a:r>
              <a:rPr lang="en-US" sz="1200" kern="1200" dirty="0" smtClean="0">
                <a:solidFill>
                  <a:schemeClr val="tx1"/>
                </a:solidFill>
                <a:effectLst/>
                <a:latin typeface="+mn-lt"/>
                <a:ea typeface="+mn-ea"/>
                <a:cs typeface="+mn-cs"/>
              </a:rPr>
              <a:t>. So, it came as no surprise when it looked to its statisticians to help decode the secret formula to </a:t>
            </a:r>
            <a:r>
              <a:rPr lang="en-US" sz="1200" u="sng" kern="1200" dirty="0" smtClean="0">
                <a:solidFill>
                  <a:schemeClr val="tx1"/>
                </a:solidFill>
                <a:effectLst/>
                <a:latin typeface="+mn-lt"/>
                <a:ea typeface="+mn-ea"/>
                <a:cs typeface="+mn-cs"/>
                <a:hlinkClick r:id="rId5"/>
              </a:rPr>
              <a:t>effective management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After gathering and analyzing 10,000 manager observations including </a:t>
            </a:r>
            <a:r>
              <a:rPr lang="en-US" sz="1200" u="sng" kern="1200" dirty="0" smtClean="0">
                <a:solidFill>
                  <a:schemeClr val="tx1"/>
                </a:solidFill>
                <a:effectLst/>
                <a:latin typeface="+mn-lt"/>
                <a:ea typeface="+mn-ea"/>
                <a:cs typeface="+mn-cs"/>
                <a:hlinkClick r:id="rId6"/>
              </a:rPr>
              <a:t>performance reviews</a:t>
            </a:r>
            <a:r>
              <a:rPr lang="en-US" sz="1200" kern="1200" dirty="0" smtClean="0">
                <a:solidFill>
                  <a:schemeClr val="tx1"/>
                </a:solidFill>
                <a:effectLst/>
                <a:latin typeface="+mn-lt"/>
                <a:ea typeface="+mn-ea"/>
                <a:cs typeface="+mn-cs"/>
              </a:rPr>
              <a:t>, surveys, and nominations for top-manager awards and recognition, Google stumbled upon a realization that surprised many--even its former senior vice president of people operations, Laszlo Bock.</a:t>
            </a:r>
          </a:p>
          <a:p>
            <a:pPr marL="285750" indent="-285750">
              <a:buFont typeface="Wingdings" panose="05000000000000000000" pitchFamily="2" charset="2"/>
              <a:buChar char="§"/>
            </a:pPr>
            <a:endParaRPr lang="en-US" sz="1200" dirty="0" smtClean="0"/>
          </a:p>
          <a:p>
            <a:endParaRPr lang="en-US" sz="1200" dirty="0" smtClean="0">
              <a:solidFill>
                <a:srgbClr val="2F2B20"/>
              </a:solidFill>
            </a:endParaRPr>
          </a:p>
        </p:txBody>
      </p:sp>
      <p:sp>
        <p:nvSpPr>
          <p:cNvPr id="4" name="Slide Number Placeholder 3"/>
          <p:cNvSpPr>
            <a:spLocks noGrp="1"/>
          </p:cNvSpPr>
          <p:nvPr>
            <p:ph type="sldNum" sz="quarter" idx="10"/>
          </p:nvPr>
        </p:nvSpPr>
        <p:spPr/>
        <p:txBody>
          <a:bodyPr/>
          <a:lstStyle/>
          <a:p>
            <a:fld id="{3800CDCF-6E75-4A87-B8D1-DA2C0D19B0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1967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solidFill>
                  <a:sysClr val="windowText" lastClr="000000"/>
                </a:solidFill>
                <a:effectLst/>
                <a:uLnTx/>
                <a:uFillTx/>
                <a:latin typeface="Calibri" panose="020F0502020204030204" pitchFamily="34" charset="0"/>
              </a:rPr>
              <a:t>Newly launched DOL-wide program to promote the</a:t>
            </a:r>
            <a:r>
              <a:rPr kumimoji="0" lang="en-US" sz="1200" u="none" strike="noStrike" kern="1200" cap="none" spc="0" normalizeH="0" noProof="0" dirty="0" smtClean="0">
                <a:ln>
                  <a:noFill/>
                </a:ln>
                <a:solidFill>
                  <a:sysClr val="windowText" lastClr="000000"/>
                </a:solidFill>
                <a:effectLst/>
                <a:uLnTx/>
                <a:uFillTx/>
                <a:latin typeface="Calibri" panose="020F0502020204030204" pitchFamily="34" charset="0"/>
              </a:rPr>
              <a:t> power of mentoring relationships and</a:t>
            </a:r>
            <a:r>
              <a:rPr kumimoji="0" lang="en-US" sz="120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en-US" sz="1200" u="none" strike="noStrike" kern="1200" cap="none" spc="0" normalizeH="0" noProof="0" dirty="0" smtClean="0">
                <a:ln>
                  <a:noFill/>
                </a:ln>
                <a:solidFill>
                  <a:sysClr val="windowText" lastClr="000000"/>
                </a:solidFill>
                <a:effectLst/>
                <a:uLnTx/>
                <a:uFillTx/>
                <a:latin typeface="Calibri" panose="020F0502020204030204" pitchFamily="34" charset="0"/>
              </a:rPr>
              <a:t>collaboration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51030" rtl="0" eaLnBrk="1" fontAlgn="auto" latinLnBrk="0" hangingPunct="1">
              <a:lnSpc>
                <a:spcPct val="100000"/>
              </a:lnSpc>
              <a:spcBef>
                <a:spcPts val="0"/>
              </a:spcBef>
              <a:spcAft>
                <a:spcPts val="0"/>
              </a:spcAft>
              <a:buClrTx/>
              <a:buSzTx/>
              <a:buFontTx/>
              <a:buNone/>
              <a:tabLst/>
              <a:defRPr/>
            </a:pPr>
            <a:fld id="{3800CDCF-6E75-4A87-B8D1-DA2C0D19B0C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103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66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1030" rtl="0" eaLnBrk="1" fontAlgn="auto" latinLnBrk="0" hangingPunct="1">
              <a:lnSpc>
                <a:spcPct val="100000"/>
              </a:lnSpc>
              <a:spcBef>
                <a:spcPts val="0"/>
              </a:spcBef>
              <a:spcAft>
                <a:spcPts val="0"/>
              </a:spcAft>
              <a:buClrTx/>
              <a:buSzTx/>
              <a:buFontTx/>
              <a:buNone/>
              <a:tabLst/>
              <a:defRPr/>
            </a:pPr>
            <a:fld id="{3800CDCF-6E75-4A87-B8D1-DA2C0D19B0C2}"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103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01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1030">
              <a:defRPr/>
            </a:pPr>
            <a:fld id="{3800CDCF-6E75-4A87-B8D1-DA2C0D19B0C2}" type="slidenum">
              <a:rPr lang="en-US">
                <a:solidFill>
                  <a:prstClr val="black"/>
                </a:solidFill>
                <a:latin typeface="Calibri"/>
              </a:rPr>
              <a:pPr defTabSz="951030">
                <a:defRPr/>
              </a:pPr>
              <a:t>9</a:t>
            </a:fld>
            <a:endParaRPr lang="en-US" dirty="0">
              <a:solidFill>
                <a:prstClr val="black"/>
              </a:solidFill>
              <a:latin typeface="Calibri"/>
            </a:endParaRPr>
          </a:p>
        </p:txBody>
      </p:sp>
    </p:spTree>
    <p:extLst>
      <p:ext uri="{BB962C8B-B14F-4D97-AF65-F5344CB8AC3E}">
        <p14:creationId xmlns:p14="http://schemas.microsoft.com/office/powerpoint/2010/main" val="93050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1030">
              <a:defRPr/>
            </a:pPr>
            <a:fld id="{3800CDCF-6E75-4A87-B8D1-DA2C0D19B0C2}" type="slidenum">
              <a:rPr lang="en-US">
                <a:solidFill>
                  <a:prstClr val="black"/>
                </a:solidFill>
                <a:latin typeface="Calibri"/>
              </a:rPr>
              <a:pPr defTabSz="951030">
                <a:defRPr/>
              </a:pPr>
              <a:t>10</a:t>
            </a:fld>
            <a:endParaRPr lang="en-US" dirty="0">
              <a:solidFill>
                <a:prstClr val="black"/>
              </a:solidFill>
              <a:latin typeface="Calibri"/>
            </a:endParaRPr>
          </a:p>
        </p:txBody>
      </p:sp>
    </p:spTree>
    <p:extLst>
      <p:ext uri="{BB962C8B-B14F-4D97-AF65-F5344CB8AC3E}">
        <p14:creationId xmlns:p14="http://schemas.microsoft.com/office/powerpoint/2010/main" val="298066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38100" y="-926"/>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6200" y="76200"/>
            <a:ext cx="5648623" cy="1204306"/>
          </a:xfrm>
        </p:spPr>
        <p:txBody>
          <a:bodyPr bIns="9144" anchor="b"/>
          <a:lstStyle>
            <a:lvl1pPr algn="ctr">
              <a:defRPr sz="2000" b="1" baseline="0">
                <a:latin typeface="Times New Roman" panose="02020603050405020304" pitchFamily="18" charset="0"/>
                <a:cs typeface="Times New Roman" panose="02020603050405020304" pitchFamily="18" charset="0"/>
              </a:defRPr>
            </a:lvl1pPr>
          </a:lstStyle>
          <a:p>
            <a:r>
              <a:rPr lang="en-US" dirty="0" smtClean="0"/>
              <a:t>Essential HR Competencies for NEW</a:t>
            </a:r>
            <a:br>
              <a:rPr lang="en-US" dirty="0" smtClean="0"/>
            </a:br>
            <a:r>
              <a:rPr lang="en-US" dirty="0" smtClean="0"/>
              <a:t>DOL Managers and Supervisors</a:t>
            </a:r>
            <a:endParaRPr lang="en-US" dirty="0"/>
          </a:p>
        </p:txBody>
      </p:sp>
      <p:sp>
        <p:nvSpPr>
          <p:cNvPr id="6" name="Slide Number Placeholder 5"/>
          <p:cNvSpPr>
            <a:spLocks noGrp="1"/>
          </p:cNvSpPr>
          <p:nvPr>
            <p:ph type="sldNum" sz="quarter" idx="12"/>
          </p:nvPr>
        </p:nvSpPr>
        <p:spPr>
          <a:xfrm>
            <a:off x="8382000" y="6324600"/>
            <a:ext cx="381000" cy="349142"/>
          </a:xfrm>
        </p:spPr>
        <p:txBody>
          <a:bodyPr/>
          <a:lstStyle/>
          <a:p>
            <a:fld id="{AE2118CA-C9A9-47A3-BF82-B23D7087524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CF330-0BE8-4A63-B8A1-39D609D665B0}"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416697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85E08-F74B-4D19-B240-FCE9BD3E4F40}"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383208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5122D-13F6-40A4-A8A9-DB03907AD685}"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247626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57946-5919-4E25-AA97-D1641B2D212B}"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47353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7D97B9-C270-4DB4-BE3F-C1919EF5EB01}" type="datetime1">
              <a:rPr lang="en-US" smtClean="0">
                <a:solidFill>
                  <a:prstClr val="black">
                    <a:tint val="75000"/>
                  </a:prstClr>
                </a:solidFill>
              </a:rPr>
              <a:pPr/>
              <a:t>7/22/2019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185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D2652-9528-4249-979D-039ABB01898B}" type="datetime1">
              <a:rPr lang="en-US" smtClean="0">
                <a:solidFill>
                  <a:prstClr val="black">
                    <a:tint val="75000"/>
                  </a:prstClr>
                </a:solidFill>
              </a:rPr>
              <a:pPr/>
              <a:t>7/22/2019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04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E5618-5694-4A16-9BC3-9A0DF65A49AA}" type="datetime1">
              <a:rPr lang="en-US" smtClean="0">
                <a:solidFill>
                  <a:prstClr val="black">
                    <a:tint val="75000"/>
                  </a:prstClr>
                </a:solidFill>
              </a:rPr>
              <a:pPr/>
              <a:t>7/22/2019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854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A3BDC-0420-4F2A-88F2-49E398BCA919}" type="datetime1">
              <a:rPr lang="en-US" smtClean="0">
                <a:solidFill>
                  <a:prstClr val="black">
                    <a:tint val="75000"/>
                  </a:prstClr>
                </a:solidFill>
              </a:rPr>
              <a:pPr/>
              <a:t>7/22/2019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927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990F4-BD19-4E23-9596-ED77F84F6BC6}" type="datetime1">
              <a:rPr lang="en-US" smtClean="0">
                <a:solidFill>
                  <a:prstClr val="black">
                    <a:tint val="75000"/>
                  </a:prstClr>
                </a:solidFill>
              </a:rPr>
              <a:pPr/>
              <a:t>7/22/2019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757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95212-1F71-4603-ACC3-78352CD1557A}" type="datetime1">
              <a:rPr lang="en-US" smtClean="0">
                <a:solidFill>
                  <a:prstClr val="black">
                    <a:tint val="75000"/>
                  </a:prstClr>
                </a:solidFill>
              </a:rPr>
              <a:pPr/>
              <a:t>7/22/2019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39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ln>
            <a:solidFill>
              <a:schemeClr val="tx1"/>
            </a:solidFill>
          </a:ln>
        </p:spPr>
        <p:txBody>
          <a:bodyPr/>
          <a:lstStyle>
            <a:lvl1pPr>
              <a:defRPr>
                <a:solidFill>
                  <a:schemeClr val="tx1"/>
                </a:solidFill>
              </a:defRPr>
            </a:lvl1pPr>
          </a:lstStyle>
          <a:p>
            <a:fld id="{AE2118CA-C9A9-47A3-BF82-B23D7087524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CE591-BEAD-4D3B-8904-01130E67958F}" type="datetime1">
              <a:rPr lang="en-US" smtClean="0">
                <a:solidFill>
                  <a:prstClr val="black">
                    <a:tint val="75000"/>
                  </a:prstClr>
                </a:solidFill>
              </a:rPr>
              <a:pPr/>
              <a:t>7/22/2019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340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DBBCD-3356-4E48-BA87-B8BD769F4DAA}" type="datetime1">
              <a:rPr lang="en-US" smtClean="0">
                <a:solidFill>
                  <a:prstClr val="black">
                    <a:tint val="75000"/>
                  </a:prstClr>
                </a:solidFill>
              </a:rPr>
              <a:pPr/>
              <a:t>7/22/2019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6487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4C0B6-BD78-4845-93E3-91FC2432BF48}" type="datetime1">
              <a:rPr lang="en-US" smtClean="0">
                <a:solidFill>
                  <a:prstClr val="black">
                    <a:tint val="75000"/>
                  </a:prstClr>
                </a:solidFill>
              </a:rPr>
              <a:pPr/>
              <a:t>7/22/2019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824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BA95A-5E78-43EE-8296-577E914C3E04}" type="datetime1">
              <a:rPr lang="en-US" smtClean="0">
                <a:solidFill>
                  <a:prstClr val="black">
                    <a:tint val="75000"/>
                  </a:prstClr>
                </a:solidFill>
              </a:rPr>
              <a:pPr/>
              <a:t>7/22/2019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879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E1038-18B3-4379-A62C-057D31E63951}" type="datetime1">
              <a:rPr lang="en-US" smtClean="0">
                <a:solidFill>
                  <a:prstClr val="black">
                    <a:tint val="75000"/>
                  </a:prstClr>
                </a:solidFill>
              </a:rPr>
              <a:pPr/>
              <a:t>7/22/2019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83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38100" y="-926"/>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6200" y="76200"/>
            <a:ext cx="5648623" cy="1204306"/>
          </a:xfrm>
        </p:spPr>
        <p:txBody>
          <a:bodyPr bIns="9144" anchor="b"/>
          <a:lstStyle>
            <a:lvl1pPr algn="ctr">
              <a:defRPr sz="2000" b="1" baseline="0">
                <a:latin typeface="Times New Roman" panose="02020603050405020304" pitchFamily="18" charset="0"/>
                <a:cs typeface="Times New Roman" panose="02020603050405020304" pitchFamily="18" charset="0"/>
              </a:defRPr>
            </a:lvl1pPr>
          </a:lstStyle>
          <a:p>
            <a:r>
              <a:rPr lang="en-US" dirty="0" smtClean="0"/>
              <a:t>Essential HR Competencies for NEW</a:t>
            </a:r>
            <a:br>
              <a:rPr lang="en-US" dirty="0" smtClean="0"/>
            </a:br>
            <a:r>
              <a:rPr lang="en-US" dirty="0" smtClean="0"/>
              <a:t>DOL Managers and Supervisors</a:t>
            </a:r>
            <a:endParaRPr lang="en-US" dirty="0"/>
          </a:p>
        </p:txBody>
      </p:sp>
      <p:sp>
        <p:nvSpPr>
          <p:cNvPr id="6" name="Slide Number Placeholder 5"/>
          <p:cNvSpPr>
            <a:spLocks noGrp="1"/>
          </p:cNvSpPr>
          <p:nvPr>
            <p:ph type="sldNum" sz="quarter" idx="12"/>
          </p:nvPr>
        </p:nvSpPr>
        <p:spPr>
          <a:xfrm>
            <a:off x="8382000" y="6324600"/>
            <a:ext cx="381000" cy="349142"/>
          </a:xfrm>
        </p:spPr>
        <p:txBody>
          <a:bodyPr/>
          <a:lstStyle/>
          <a:p>
            <a:fld id="{AE2118CA-C9A9-47A3-BF82-B23D7087524B}" type="slidenum">
              <a:rPr lang="en-US" smtClean="0"/>
              <a:pPr/>
              <a:t>‹#›</a:t>
            </a:fld>
            <a:endParaRPr lang="en-US" dirty="0"/>
          </a:p>
        </p:txBody>
      </p:sp>
    </p:spTree>
    <p:extLst>
      <p:ext uri="{BB962C8B-B14F-4D97-AF65-F5344CB8AC3E}">
        <p14:creationId xmlns:p14="http://schemas.microsoft.com/office/powerpoint/2010/main" val="380364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ln>
            <a:solidFill>
              <a:schemeClr val="tx1"/>
            </a:solidFill>
          </a:ln>
        </p:spPr>
        <p:txBody>
          <a:bodyPr/>
          <a:lstStyle>
            <a:lvl1pPr>
              <a:defRPr>
                <a:solidFill>
                  <a:schemeClr val="tx1"/>
                </a:solidFill>
              </a:defRPr>
            </a:lvl1pPr>
          </a:lstStyle>
          <a:p>
            <a:fld id="{AE2118CA-C9A9-47A3-BF82-B23D7087524B}" type="slidenum">
              <a:rPr lang="en-US" smtClean="0"/>
              <a:pPr/>
              <a:t>‹#›</a:t>
            </a:fld>
            <a:endParaRPr lang="en-US" dirty="0"/>
          </a:p>
        </p:txBody>
      </p:sp>
      <p:sp>
        <p:nvSpPr>
          <p:cNvPr id="9" name="Footer Placeholder 4"/>
          <p:cNvSpPr>
            <a:spLocks noGrp="1"/>
          </p:cNvSpPr>
          <p:nvPr>
            <p:ph type="ftr" sz="quarter" idx="3"/>
          </p:nvPr>
        </p:nvSpPr>
        <p:spPr>
          <a:xfrm>
            <a:off x="685800" y="6477000"/>
            <a:ext cx="6477000" cy="274320"/>
          </a:xfrm>
          <a:prstGeom prst="rect">
            <a:avLst/>
          </a:prstGeom>
        </p:spPr>
        <p:txBody>
          <a:bodyPr vert="horz" lIns="91440" tIns="45720" rIns="91440" bIns="45720" rtlCol="0" anchor="ctr"/>
          <a:lstStyle>
            <a:lvl1pPr algn="r">
              <a:defRPr sz="1000" b="1" cap="all" spc="200" baseline="0">
                <a:solidFill>
                  <a:schemeClr val="tx1"/>
                </a:solidFill>
                <a:latin typeface="Times New Roman" panose="02020603050405020304" pitchFamily="18" charset="0"/>
                <a:cs typeface="Times New Roman" panose="02020603050405020304" pitchFamily="18" charset="0"/>
              </a:defRPr>
            </a:lvl1pPr>
          </a:lstStyle>
          <a:p>
            <a:pPr algn="l"/>
            <a:endParaRPr lang="en-US" dirty="0"/>
          </a:p>
        </p:txBody>
      </p:sp>
    </p:spTree>
    <p:extLst>
      <p:ext uri="{BB962C8B-B14F-4D97-AF65-F5344CB8AC3E}">
        <p14:creationId xmlns:p14="http://schemas.microsoft.com/office/powerpoint/2010/main" val="2547847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ln>
            <a:solidFill>
              <a:schemeClr val="tx1"/>
            </a:solidFill>
          </a:ln>
        </p:spPr>
        <p:txBody>
          <a:bodyPr/>
          <a:lstStyle>
            <a:lvl1pPr>
              <a:defRPr>
                <a:solidFill>
                  <a:schemeClr val="tx1"/>
                </a:solidFill>
              </a:defRPr>
            </a:lvl1pPr>
          </a:lstStyle>
          <a:p>
            <a:fld id="{AE2118CA-C9A9-47A3-BF82-B23D7087524B}" type="slidenum">
              <a:rPr lang="en-US" smtClean="0"/>
              <a:pPr/>
              <a:t>‹#›</a:t>
            </a:fld>
            <a:endParaRPr lang="en-US" dirty="0"/>
          </a:p>
        </p:txBody>
      </p:sp>
    </p:spTree>
    <p:extLst>
      <p:ext uri="{BB962C8B-B14F-4D97-AF65-F5344CB8AC3E}">
        <p14:creationId xmlns:p14="http://schemas.microsoft.com/office/powerpoint/2010/main" val="580934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reeform 7"/>
          <p:cNvSpPr/>
          <p:nvPr userDrawn="1"/>
        </p:nvSpPr>
        <p:spPr>
          <a:xfrm>
            <a:off x="-38100" y="-926"/>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76200" y="76200"/>
            <a:ext cx="5648623" cy="1204306"/>
          </a:xfrm>
        </p:spPr>
        <p:txBody>
          <a:bodyPr bIns="9144" anchor="b"/>
          <a:lstStyle>
            <a:lvl1pPr algn="ctr">
              <a:defRPr sz="2000" b="1" baseline="0">
                <a:latin typeface="Times New Roman" panose="02020603050405020304" pitchFamily="18" charset="0"/>
                <a:cs typeface="Times New Roman" panose="02020603050405020304" pitchFamily="18" charset="0"/>
              </a:defRPr>
            </a:lvl1pPr>
          </a:lstStyle>
          <a:p>
            <a:r>
              <a:rPr lang="en-US" dirty="0" smtClean="0"/>
              <a:t>Essential HR Competencies for NEW</a:t>
            </a:r>
            <a:br>
              <a:rPr lang="en-US" dirty="0" smtClean="0"/>
            </a:br>
            <a:r>
              <a:rPr lang="en-US" dirty="0" smtClean="0"/>
              <a:t>DOL Managers and Supervisors</a:t>
            </a:r>
            <a:endParaRPr lang="en-US" dirty="0"/>
          </a:p>
        </p:txBody>
      </p:sp>
      <p:sp>
        <p:nvSpPr>
          <p:cNvPr id="6" name="Slide Number Placeholder 5"/>
          <p:cNvSpPr>
            <a:spLocks noGrp="1"/>
          </p:cNvSpPr>
          <p:nvPr>
            <p:ph type="sldNum" sz="quarter" idx="12"/>
          </p:nvPr>
        </p:nvSpPr>
        <p:spPr>
          <a:xfrm>
            <a:off x="8382000" y="6324600"/>
            <a:ext cx="381000" cy="349142"/>
          </a:xfrm>
        </p:spPr>
        <p:txBody>
          <a:bodyPr/>
          <a:lstStyle/>
          <a:p>
            <a:fld id="{AE2118CA-C9A9-47A3-BF82-B23D7087524B}" type="slidenum">
              <a:rPr lang="en-US" smtClean="0"/>
              <a:pPr/>
              <a:t>‹#›</a:t>
            </a:fld>
            <a:endParaRPr lang="en-US" dirty="0"/>
          </a:p>
        </p:txBody>
      </p:sp>
    </p:spTree>
    <p:extLst>
      <p:ext uri="{BB962C8B-B14F-4D97-AF65-F5344CB8AC3E}">
        <p14:creationId xmlns:p14="http://schemas.microsoft.com/office/powerpoint/2010/main" val="2038903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44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C1B6EE-0D14-4F57-8E34-7DA8AB5D91BD}"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607507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37301D-C29E-4DE0-844A-2525C0329E55}"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2329916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7301D-C29E-4DE0-844A-2525C0329E55}"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2320373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7301D-C29E-4DE0-844A-2525C0329E55}"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258978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37301D-C29E-4DE0-844A-2525C0329E55}"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380627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37301D-C29E-4DE0-844A-2525C0329E55}"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674337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37301D-C29E-4DE0-844A-2525C0329E55}"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3493739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7301D-C29E-4DE0-844A-2525C0329E55}"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2477979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7301D-C29E-4DE0-844A-2525C0329E55}"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3169898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7301D-C29E-4DE0-844A-2525C0329E55}"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2603795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7301D-C29E-4DE0-844A-2525C0329E55}"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126553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9C2DA-2C7A-4CF3-88B9-0EFB14A4884D}"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2887824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7301D-C29E-4DE0-844A-2525C0329E55}"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6C37-4416-47DB-89D9-5E83AF6DFE7D}" type="slidenum">
              <a:rPr lang="en-US" smtClean="0"/>
              <a:t>‹#›</a:t>
            </a:fld>
            <a:endParaRPr lang="en-US"/>
          </a:p>
        </p:txBody>
      </p:sp>
    </p:spTree>
    <p:extLst>
      <p:ext uri="{BB962C8B-B14F-4D97-AF65-F5344CB8AC3E}">
        <p14:creationId xmlns:p14="http://schemas.microsoft.com/office/powerpoint/2010/main" val="32224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62457-BDB3-4832-B435-45F0DBA7E2B3}"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219529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8C270-D0C4-48C7-A898-3F6FC65470C6}"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244927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F1E4C-DE54-4EA9-B8C9-4F0AF38DDBFF}" type="datetime1">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342778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5B052-4310-4E43-A7E9-19A9BC270F80}" type="datetime1">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214716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E8DEF-CEC6-4B12-B60B-245668C4AE1F}" type="datetime1">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467318-0CE1-449D-93D0-BBB2BFF8DAB5}" type="slidenum">
              <a:rPr lang="en-US" smtClean="0"/>
              <a:t>‹#›</a:t>
            </a:fld>
            <a:endParaRPr lang="en-US" dirty="0"/>
          </a:p>
        </p:txBody>
      </p:sp>
    </p:spTree>
    <p:extLst>
      <p:ext uri="{BB962C8B-B14F-4D97-AF65-F5344CB8AC3E}">
        <p14:creationId xmlns:p14="http://schemas.microsoft.com/office/powerpoint/2010/main" val="3033691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145" y="6324599"/>
            <a:ext cx="3574257" cy="5334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145" y="6324598"/>
            <a:ext cx="9146380" cy="5334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5800" y="6454138"/>
            <a:ext cx="6349604" cy="274320"/>
          </a:xfrm>
          <a:prstGeom prst="rect">
            <a:avLst/>
          </a:prstGeom>
        </p:spPr>
        <p:txBody>
          <a:bodyPr vert="horz" lIns="91440" tIns="45720" rIns="91440" bIns="45720" rtlCol="0" anchor="ctr"/>
          <a:lstStyle>
            <a:lvl1pPr algn="l">
              <a:defRPr sz="1000" b="1" cap="all" spc="200" baseline="0">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534400" y="6413604"/>
            <a:ext cx="361962" cy="349143"/>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6C6266B-9C78-45BC-B867-A007BB7E7D9A}" type="slidenum">
              <a:rPr lang="en-US" smtClean="0"/>
              <a:t>‹#›</a:t>
            </a:fld>
            <a:endParaRPr lang="en-US" dirty="0"/>
          </a:p>
        </p:txBody>
      </p:sp>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342900" y="6400799"/>
            <a:ext cx="381000" cy="381000"/>
          </a:xfrm>
          <a:prstGeom prst="rect">
            <a:avLst/>
          </a:prstGeom>
          <a:solidFill>
            <a:schemeClr val="accent1"/>
          </a:solidFill>
        </p:spPr>
      </p:pic>
      <p:sp>
        <p:nvSpPr>
          <p:cNvPr id="10" name="Rectangle 9"/>
          <p:cNvSpPr/>
          <p:nvPr userDrawn="1"/>
        </p:nvSpPr>
        <p:spPr>
          <a:xfrm>
            <a:off x="0" y="0"/>
            <a:ext cx="9144000" cy="304800"/>
          </a:xfrm>
          <a:prstGeom prst="rect">
            <a:avLst/>
          </a:prstGeom>
          <a:gradFill flip="none" rotWithShape="1">
            <a:gsLst>
              <a:gs pos="14000">
                <a:schemeClr val="accent3">
                  <a:lumMod val="60000"/>
                  <a:lumOff val="40000"/>
                </a:schemeClr>
              </a:gs>
              <a:gs pos="81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428875" y="0"/>
            <a:ext cx="3733800" cy="307777"/>
          </a:xfrm>
          <a:prstGeom prst="rect">
            <a:avLst/>
          </a:prstGeom>
          <a:noFill/>
        </p:spPr>
        <p:txBody>
          <a:bodyPr wrap="square" rtlCol="0">
            <a:spAutoFit/>
          </a:bodyPr>
          <a:lstStyle/>
          <a:p>
            <a:pPr algn="ctr"/>
            <a:r>
              <a:rPr lang="en-US" sz="1400" b="1" baseline="0" dirty="0" smtClean="0">
                <a:latin typeface="Times New Roman" panose="02020603050405020304" pitchFamily="18" charset="0"/>
                <a:cs typeface="Times New Roman" panose="02020603050405020304" pitchFamily="18" charset="0"/>
              </a:rPr>
              <a:t>Employee Lifecycle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hf hdr="0" ftr="0" dt="0"/>
  <p:txStyles>
    <p:titleStyle>
      <a:lvl1pPr algn="l" defTabSz="914400" rtl="0" eaLnBrk="1" latinLnBrk="0" hangingPunct="1">
        <a:spcBef>
          <a:spcPct val="0"/>
        </a:spcBef>
        <a:buNone/>
        <a:defRPr sz="2800" kern="1200" cap="all"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7BB1C-D9A7-4694-B33D-45FE7A3988A5}" type="datetime1">
              <a:rPr lang="en-US" smtClean="0"/>
              <a:t>7/22/2019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67318-0CE1-449D-93D0-BBB2BFF8DAB5}" type="slidenum">
              <a:rPr lang="en-US" smtClean="0"/>
              <a:t>‹#›</a:t>
            </a:fld>
            <a:endParaRPr lang="en-US" dirty="0"/>
          </a:p>
        </p:txBody>
      </p:sp>
    </p:spTree>
    <p:extLst>
      <p:ext uri="{BB962C8B-B14F-4D97-AF65-F5344CB8AC3E}">
        <p14:creationId xmlns:p14="http://schemas.microsoft.com/office/powerpoint/2010/main" val="384512219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D6138-EC59-4DAD-BDC4-8B4959D4D177}" type="datetime1">
              <a:rPr lang="en-US" smtClean="0">
                <a:solidFill>
                  <a:prstClr val="black">
                    <a:tint val="75000"/>
                  </a:prstClr>
                </a:solidFill>
              </a:rPr>
              <a:pPr/>
              <a:t>7/22/2019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67318-0CE1-449D-93D0-BBB2BFF8DA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159363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145" y="6324599"/>
            <a:ext cx="3574257" cy="5334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145" y="6324598"/>
            <a:ext cx="9146380" cy="5334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5800" y="6454138"/>
            <a:ext cx="6349604" cy="274320"/>
          </a:xfrm>
          <a:prstGeom prst="rect">
            <a:avLst/>
          </a:prstGeom>
        </p:spPr>
        <p:txBody>
          <a:bodyPr vert="horz" lIns="91440" tIns="45720" rIns="91440" bIns="45720" rtlCol="0" anchor="ctr"/>
          <a:lstStyle>
            <a:lvl1pPr algn="l">
              <a:defRPr sz="1000" b="1" cap="all" spc="200" baseline="0">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534400" y="6413604"/>
            <a:ext cx="361962" cy="349143"/>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6C6266B-9C78-45BC-B867-A007BB7E7D9A}" type="slidenum">
              <a:rPr lang="en-US" smtClean="0"/>
              <a:t>‹#›</a:t>
            </a:fld>
            <a:endParaRPr lang="en-US"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2900" y="6400799"/>
            <a:ext cx="381000" cy="381000"/>
          </a:xfrm>
          <a:prstGeom prst="rect">
            <a:avLst/>
          </a:prstGeom>
          <a:solidFill>
            <a:schemeClr val="accent1"/>
          </a:solidFill>
        </p:spPr>
      </p:pic>
      <p:sp>
        <p:nvSpPr>
          <p:cNvPr id="10" name="Rectangle 9"/>
          <p:cNvSpPr/>
          <p:nvPr userDrawn="1"/>
        </p:nvSpPr>
        <p:spPr>
          <a:xfrm>
            <a:off x="0" y="0"/>
            <a:ext cx="9144000" cy="304800"/>
          </a:xfrm>
          <a:prstGeom prst="rect">
            <a:avLst/>
          </a:prstGeom>
          <a:gradFill flip="none" rotWithShape="1">
            <a:gsLst>
              <a:gs pos="14000">
                <a:schemeClr val="accent3">
                  <a:lumMod val="60000"/>
                  <a:lumOff val="40000"/>
                </a:schemeClr>
              </a:gs>
              <a:gs pos="81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428875" y="0"/>
            <a:ext cx="3733800" cy="307777"/>
          </a:xfrm>
          <a:prstGeom prst="rect">
            <a:avLst/>
          </a:prstGeom>
          <a:noFill/>
        </p:spPr>
        <p:txBody>
          <a:bodyPr wrap="square" rtlCol="0">
            <a:spAutoFit/>
          </a:bodyPr>
          <a:lstStyle/>
          <a:p>
            <a:pPr algn="ctr"/>
            <a:r>
              <a:rPr lang="en-US" sz="1400" b="1" baseline="0" dirty="0" smtClean="0">
                <a:latin typeface="Times New Roman" panose="02020603050405020304" pitchFamily="18" charset="0"/>
                <a:cs typeface="Times New Roman" panose="02020603050405020304" pitchFamily="18" charset="0"/>
              </a:rPr>
              <a:t>Employee Engagement</a:t>
            </a:r>
          </a:p>
        </p:txBody>
      </p:sp>
    </p:spTree>
    <p:extLst>
      <p:ext uri="{BB962C8B-B14F-4D97-AF65-F5344CB8AC3E}">
        <p14:creationId xmlns:p14="http://schemas.microsoft.com/office/powerpoint/2010/main" val="53881530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Lst>
  <p:hf hdr="0" ftr="0" dt="0"/>
  <p:txStyles>
    <p:titleStyle>
      <a:lvl1pPr algn="l" defTabSz="914400" rtl="0" eaLnBrk="1" latinLnBrk="0" hangingPunct="1">
        <a:spcBef>
          <a:spcPct val="0"/>
        </a:spcBef>
        <a:buNone/>
        <a:defRPr sz="2800" kern="1200" cap="all"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145" y="6324599"/>
            <a:ext cx="3574257" cy="5334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reeform 7"/>
          <p:cNvSpPr/>
          <p:nvPr/>
        </p:nvSpPr>
        <p:spPr>
          <a:xfrm>
            <a:off x="7145" y="6324598"/>
            <a:ext cx="9146380" cy="5334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85800" y="6454138"/>
            <a:ext cx="6349604" cy="274320"/>
          </a:xfrm>
          <a:prstGeom prst="rect">
            <a:avLst/>
          </a:prstGeom>
        </p:spPr>
        <p:txBody>
          <a:bodyPr vert="horz" lIns="91440" tIns="45720" rIns="91440" bIns="45720" rtlCol="0" anchor="ctr"/>
          <a:lstStyle>
            <a:lvl1pPr algn="l">
              <a:defRPr sz="1000" b="1" cap="all" spc="200" baseline="0">
                <a:solidFill>
                  <a:schemeClr val="tx1"/>
                </a:solidFill>
                <a:latin typeface="Times New Roman" panose="02020603050405020304" pitchFamily="18" charset="0"/>
                <a:cs typeface="Times New Roman" panose="02020603050405020304" pitchFamily="18" charset="0"/>
              </a:defRPr>
            </a:lvl1pPr>
          </a:lstStyle>
          <a:p>
            <a:endParaRPr lang="en-US" dirty="0">
              <a:solidFill>
                <a:srgbClr val="2F2B20"/>
              </a:solidFill>
            </a:endParaRPr>
          </a:p>
        </p:txBody>
      </p:sp>
      <p:sp>
        <p:nvSpPr>
          <p:cNvPr id="6" name="Slide Number Placeholder 5"/>
          <p:cNvSpPr>
            <a:spLocks noGrp="1"/>
          </p:cNvSpPr>
          <p:nvPr>
            <p:ph type="sldNum" sz="quarter" idx="4"/>
          </p:nvPr>
        </p:nvSpPr>
        <p:spPr>
          <a:xfrm>
            <a:off x="8534400" y="6413604"/>
            <a:ext cx="361962" cy="349143"/>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6C6266B-9C78-45BC-B867-A007BB7E7D9A}" type="slidenum">
              <a:rPr lang="en-US" smtClean="0"/>
              <a:pPr/>
              <a:t>‹#›</a:t>
            </a:fld>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900" y="6400799"/>
            <a:ext cx="381000" cy="381000"/>
          </a:xfrm>
          <a:prstGeom prst="rect">
            <a:avLst/>
          </a:prstGeom>
          <a:solidFill>
            <a:schemeClr val="accent1"/>
          </a:solidFill>
        </p:spPr>
      </p:pic>
      <p:sp>
        <p:nvSpPr>
          <p:cNvPr id="10" name="Rectangle 9"/>
          <p:cNvSpPr/>
          <p:nvPr userDrawn="1"/>
        </p:nvSpPr>
        <p:spPr>
          <a:xfrm>
            <a:off x="0" y="0"/>
            <a:ext cx="9144000" cy="304800"/>
          </a:xfrm>
          <a:prstGeom prst="rect">
            <a:avLst/>
          </a:prstGeom>
          <a:gradFill flip="none" rotWithShape="1">
            <a:gsLst>
              <a:gs pos="14000">
                <a:schemeClr val="accent3">
                  <a:lumMod val="60000"/>
                  <a:lumOff val="40000"/>
                </a:schemeClr>
              </a:gs>
              <a:gs pos="81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userDrawn="1"/>
        </p:nvSpPr>
        <p:spPr>
          <a:xfrm>
            <a:off x="2428875" y="0"/>
            <a:ext cx="3733800" cy="307777"/>
          </a:xfrm>
          <a:prstGeom prst="rect">
            <a:avLst/>
          </a:prstGeom>
          <a:noFill/>
        </p:spPr>
        <p:txBody>
          <a:bodyPr wrap="square" rtlCol="0">
            <a:spAutoFit/>
          </a:bodyPr>
          <a:lstStyle/>
          <a:p>
            <a:pPr algn="ctr"/>
            <a:r>
              <a:rPr lang="en-US" sz="1400" b="1" dirty="0" smtClean="0">
                <a:solidFill>
                  <a:srgbClr val="2F2B20"/>
                </a:solidFill>
                <a:latin typeface="Times New Roman" panose="02020603050405020304" pitchFamily="18" charset="0"/>
                <a:cs typeface="Times New Roman" panose="02020603050405020304" pitchFamily="18" charset="0"/>
              </a:rPr>
              <a:t>Employee Lifecycle</a:t>
            </a:r>
          </a:p>
        </p:txBody>
      </p:sp>
    </p:spTree>
    <p:extLst>
      <p:ext uri="{BB962C8B-B14F-4D97-AF65-F5344CB8AC3E}">
        <p14:creationId xmlns:p14="http://schemas.microsoft.com/office/powerpoint/2010/main" val="209264940"/>
      </p:ext>
    </p:extLst>
  </p:cSld>
  <p:clrMap bg1="lt1" tx1="dk1" bg2="lt2" tx2="dk2" accent1="accent1" accent2="accent2" accent3="accent3" accent4="accent4" accent5="accent5" accent6="accent6" hlink="hlink" folHlink="folHlink"/>
  <p:sldLayoutIdLst>
    <p:sldLayoutId id="2147483899" r:id="rId1"/>
    <p:sldLayoutId id="2147483900" r:id="rId2"/>
  </p:sldLayoutIdLst>
  <p:hf hdr="0" ftr="0" dt="0"/>
  <p:txStyles>
    <p:titleStyle>
      <a:lvl1pPr algn="l" defTabSz="914400" rtl="0" eaLnBrk="1" latinLnBrk="0" hangingPunct="1">
        <a:spcBef>
          <a:spcPct val="0"/>
        </a:spcBef>
        <a:buNone/>
        <a:defRPr sz="2800" kern="1200" cap="all"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7301D-C29E-4DE0-844A-2525C0329E55}" type="datetimeFigureOut">
              <a:rPr lang="en-US" smtClean="0"/>
              <a:t>7/22/2019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06C37-4416-47DB-89D9-5E83AF6DFE7D}" type="slidenum">
              <a:rPr lang="en-US" smtClean="0"/>
              <a:t>‹#›</a:t>
            </a:fld>
            <a:endParaRPr lang="en-US"/>
          </a:p>
        </p:txBody>
      </p:sp>
    </p:spTree>
    <p:extLst>
      <p:ext uri="{BB962C8B-B14F-4D97-AF65-F5344CB8AC3E}">
        <p14:creationId xmlns:p14="http://schemas.microsoft.com/office/powerpoint/2010/main" val="31096827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mailto:Mcnally.kristin.n@dol.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1643"/>
            <a:ext cx="5926194" cy="1754326"/>
          </a:xfrm>
          <a:prstGeom prst="rect">
            <a:avLst/>
          </a:prstGeom>
          <a:noFill/>
        </p:spPr>
        <p:txBody>
          <a:bodyPr wrap="square" rtlCol="0">
            <a:spAutoFit/>
          </a:bodyPr>
          <a:lstStyle/>
          <a:p>
            <a:r>
              <a:rPr lang="en-US" sz="3600" b="1" i="1" spc="-200" dirty="0" smtClean="0">
                <a:latin typeface="Calibri" panose="020F0502020204030204" pitchFamily="34" charset="0"/>
                <a:cs typeface="Calibri" panose="020F0502020204030204" pitchFamily="34" charset="0"/>
              </a:rPr>
              <a:t>Sustaining a Dynamic Engagement and Learning Culture</a:t>
            </a:r>
          </a:p>
          <a:p>
            <a:endParaRPr lang="en-US" sz="3600" b="1" i="1" spc="-200" dirty="0">
              <a:latin typeface="Calibri" panose="020F0502020204030204" pitchFamily="34" charset="0"/>
              <a:cs typeface="Calibri" panose="020F0502020204030204" pitchFamily="34" charset="0"/>
            </a:endParaRPr>
          </a:p>
        </p:txBody>
      </p:sp>
      <p:sp>
        <p:nvSpPr>
          <p:cNvPr id="3" name="Rectangle 2"/>
          <p:cNvSpPr/>
          <p:nvPr/>
        </p:nvSpPr>
        <p:spPr>
          <a:xfrm>
            <a:off x="4712090" y="4846062"/>
            <a:ext cx="3676006" cy="1077218"/>
          </a:xfrm>
          <a:prstGeom prst="rect">
            <a:avLst/>
          </a:prstGeom>
        </p:spPr>
        <p:txBody>
          <a:bodyPr wrap="none">
            <a:spAutoFit/>
          </a:bodyPr>
          <a:lstStyle/>
          <a:p>
            <a:pPr algn="r"/>
            <a:r>
              <a:rPr lang="en-US" sz="1600" b="1" dirty="0" smtClean="0">
                <a:latin typeface="Calibri" panose="020F0502020204030204" pitchFamily="34" charset="0"/>
                <a:cs typeface="Calibri" panose="020F0502020204030204" pitchFamily="34" charset="0"/>
              </a:rPr>
              <a:t>Kristin McNally</a:t>
            </a:r>
          </a:p>
          <a:p>
            <a:pPr algn="r"/>
            <a:r>
              <a:rPr lang="en-US" sz="1600" b="1" dirty="0" smtClean="0">
                <a:latin typeface="Calibri" panose="020F0502020204030204" pitchFamily="34" charset="0"/>
                <a:cs typeface="Calibri" panose="020F0502020204030204" pitchFamily="34" charset="0"/>
              </a:rPr>
              <a:t>Director, Office of Employee Engagement</a:t>
            </a:r>
          </a:p>
          <a:p>
            <a:pPr algn="r"/>
            <a:r>
              <a:rPr lang="en-US" sz="1600" b="1" dirty="0" smtClean="0">
                <a:latin typeface="Calibri" panose="020F0502020204030204" pitchFamily="34" charset="0"/>
                <a:cs typeface="Calibri" panose="020F0502020204030204" pitchFamily="34" charset="0"/>
              </a:rPr>
              <a:t>U.S. Department of Labor</a:t>
            </a:r>
          </a:p>
          <a:p>
            <a:pPr algn="r"/>
            <a:r>
              <a:rPr lang="en-US" sz="1600" b="1" dirty="0" smtClean="0">
                <a:latin typeface="Calibri" panose="020F0502020204030204" pitchFamily="34" charset="0"/>
                <a:cs typeface="Calibri" panose="020F0502020204030204" pitchFamily="34" charset="0"/>
              </a:rPr>
              <a:t>July 25, 2019</a:t>
            </a:r>
            <a:endParaRPr lang="en-US" sz="16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248" y="3517575"/>
            <a:ext cx="1670304" cy="16703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609600"/>
            <a:ext cx="1261795" cy="12477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5313680"/>
            <a:ext cx="2743200" cy="609600"/>
          </a:xfrm>
          <a:prstGeom prst="rect">
            <a:avLst/>
          </a:prstGeom>
        </p:spPr>
      </p:pic>
    </p:spTree>
    <p:extLst>
      <p:ext uri="{BB962C8B-B14F-4D97-AF65-F5344CB8AC3E}">
        <p14:creationId xmlns:p14="http://schemas.microsoft.com/office/powerpoint/2010/main" val="353522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533400" y="1066800"/>
            <a:ext cx="7903513" cy="2971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132" y="4343400"/>
            <a:ext cx="3830468" cy="2195512"/>
          </a:xfrm>
          <a:prstGeom prst="rect">
            <a:avLst/>
          </a:prstGeom>
        </p:spPr>
      </p:pic>
      <p:sp>
        <p:nvSpPr>
          <p:cNvPr id="10"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latin typeface="Calibri"/>
                <a:cs typeface="Times New Roman" panose="02020603050405020304" pitchFamily="18" charset="0"/>
              </a:rPr>
              <a:t>DOL’s FEVS Trends</a:t>
            </a:r>
            <a:endParaRPr lang="en-US" sz="2800" b="1"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1476100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Rectangle 11"/>
          <p:cNvSpPr/>
          <p:nvPr/>
        </p:nvSpPr>
        <p:spPr>
          <a:xfrm>
            <a:off x="304801" y="1158419"/>
            <a:ext cx="4800599" cy="5940088"/>
          </a:xfrm>
          <a:prstGeom prst="rect">
            <a:avLst/>
          </a:prstGeom>
          <a:noFill/>
          <a:ln w="57150">
            <a:noFill/>
          </a:ln>
        </p:spPr>
        <p:txBody>
          <a:bodyPr wrap="square">
            <a:spAutoFit/>
          </a:bodyPr>
          <a:lstStyle/>
          <a:p>
            <a:pPr marL="342900" indent="-342900">
              <a:buFont typeface="Arial" panose="020B0604020202020204" pitchFamily="34" charset="0"/>
              <a:buChar char="•"/>
            </a:pPr>
            <a:r>
              <a:rPr lang="en-US" sz="2000" dirty="0" smtClean="0">
                <a:solidFill>
                  <a:srgbClr val="2F2B20"/>
                </a:solidFill>
                <a:cs typeface="Calibri" panose="020F0502020204030204" pitchFamily="34" charset="0"/>
              </a:rPr>
              <a:t>FEVS Community of Practice – Quarterly meetings and regular </a:t>
            </a:r>
            <a:r>
              <a:rPr lang="en-US" sz="2000" dirty="0">
                <a:solidFill>
                  <a:srgbClr val="2F2B20"/>
                </a:solidFill>
                <a:cs typeface="Calibri" panose="020F0502020204030204" pitchFamily="34" charset="0"/>
              </a:rPr>
              <a:t>c</a:t>
            </a:r>
            <a:r>
              <a:rPr lang="en-US" sz="2000" dirty="0" smtClean="0">
                <a:solidFill>
                  <a:srgbClr val="2F2B20"/>
                </a:solidFill>
                <a:cs typeface="Calibri" panose="020F0502020204030204" pitchFamily="34" charset="0"/>
              </a:rPr>
              <a:t>ommunications</a:t>
            </a:r>
            <a:br>
              <a:rPr lang="en-US" sz="2000" dirty="0" smtClean="0">
                <a:solidFill>
                  <a:srgbClr val="2F2B20"/>
                </a:solidFill>
                <a:cs typeface="Calibri" panose="020F0502020204030204" pitchFamily="34" charset="0"/>
              </a:rPr>
            </a:br>
            <a:endParaRPr lang="en-US" sz="2000" dirty="0" smtClean="0">
              <a:solidFill>
                <a:srgbClr val="2F2B20"/>
              </a:solidFill>
              <a:cs typeface="Calibri" panose="020F0502020204030204" pitchFamily="34" charset="0"/>
            </a:endParaRPr>
          </a:p>
          <a:p>
            <a:pPr marL="342900" indent="-342900">
              <a:buFont typeface="Arial" panose="020B0604020202020204" pitchFamily="34" charset="0"/>
              <a:buChar char="•"/>
            </a:pPr>
            <a:r>
              <a:rPr lang="en-US" sz="2000" dirty="0" smtClean="0">
                <a:solidFill>
                  <a:srgbClr val="2F2B20"/>
                </a:solidFill>
                <a:cs typeface="Calibri" panose="020F0502020204030204" pitchFamily="34" charset="0"/>
              </a:rPr>
              <a:t>Agency FEVS Results, Action Plans, and tools on LaborNet (intranet)</a:t>
            </a:r>
            <a:br>
              <a:rPr lang="en-US" sz="2000" dirty="0" smtClean="0">
                <a:solidFill>
                  <a:srgbClr val="2F2B20"/>
                </a:solidFill>
                <a:cs typeface="Calibri" panose="020F0502020204030204" pitchFamily="34" charset="0"/>
              </a:rPr>
            </a:br>
            <a:endParaRPr lang="en-US" sz="2000" dirty="0" smtClean="0">
              <a:solidFill>
                <a:srgbClr val="2F2B20"/>
              </a:solidFill>
              <a:cs typeface="Calibri" panose="020F0502020204030204" pitchFamily="34" charset="0"/>
            </a:endParaRPr>
          </a:p>
          <a:p>
            <a:pPr marL="342900" indent="-342900">
              <a:buFont typeface="Arial" panose="020B0604020202020204" pitchFamily="34" charset="0"/>
              <a:buChar char="•"/>
            </a:pPr>
            <a:r>
              <a:rPr lang="en-US" sz="2000" dirty="0" smtClean="0">
                <a:solidFill>
                  <a:srgbClr val="2F2B20"/>
                </a:solidFill>
                <a:cs typeface="Calibri" panose="020F0502020204030204" pitchFamily="34" charset="0"/>
              </a:rPr>
              <a:t>Focus on strategic, positive, visual communications that echo employee input</a:t>
            </a:r>
            <a:br>
              <a:rPr lang="en-US" sz="2000" dirty="0" smtClean="0">
                <a:solidFill>
                  <a:srgbClr val="2F2B20"/>
                </a:solidFill>
                <a:cs typeface="Calibri" panose="020F0502020204030204" pitchFamily="34" charset="0"/>
              </a:rPr>
            </a:br>
            <a:endParaRPr lang="en-US" sz="2000" dirty="0" smtClean="0">
              <a:solidFill>
                <a:srgbClr val="2F2B20"/>
              </a:solidFill>
              <a:cs typeface="Calibri" panose="020F0502020204030204" pitchFamily="34" charset="0"/>
            </a:endParaRPr>
          </a:p>
          <a:p>
            <a:pPr marL="342900" indent="-342900">
              <a:buFont typeface="Arial" panose="020B0604020202020204" pitchFamily="34" charset="0"/>
              <a:buChar char="•"/>
            </a:pPr>
            <a:r>
              <a:rPr lang="en-US" sz="2000" dirty="0" smtClean="0">
                <a:solidFill>
                  <a:srgbClr val="2F2B20"/>
                </a:solidFill>
                <a:cs typeface="Calibri" panose="020F0502020204030204" pitchFamily="34" charset="0"/>
              </a:rPr>
              <a:t>Local implementation of effective communication strategies</a:t>
            </a:r>
          </a:p>
          <a:p>
            <a:pPr marL="342900" indent="-342900">
              <a:buFont typeface="Arial" panose="020B0604020202020204" pitchFamily="34" charset="0"/>
              <a:buChar char="•"/>
            </a:pPr>
            <a:endParaRPr lang="en-US" sz="2000" dirty="0" smtClean="0">
              <a:solidFill>
                <a:srgbClr val="2F2B20"/>
              </a:solidFill>
              <a:cs typeface="Calibri" panose="020F0502020204030204" pitchFamily="34" charset="0"/>
            </a:endParaRPr>
          </a:p>
          <a:p>
            <a:pPr marL="342900" indent="-342900">
              <a:buFont typeface="Arial" panose="020B0604020202020204" pitchFamily="34" charset="0"/>
              <a:buChar char="•"/>
            </a:pPr>
            <a:r>
              <a:rPr lang="en-US" sz="2000" dirty="0" smtClean="0">
                <a:solidFill>
                  <a:srgbClr val="2F2B20"/>
                </a:solidFill>
                <a:cs typeface="Calibri" panose="020F0502020204030204" pitchFamily="34" charset="0"/>
              </a:rPr>
              <a:t>Coaching-style communications to leaders, managers, employees – Tip </a:t>
            </a:r>
            <a:r>
              <a:rPr lang="en-US" sz="2000" dirty="0" smtClean="0">
                <a:solidFill>
                  <a:srgbClr val="2F2B20"/>
                </a:solidFill>
                <a:cs typeface="Calibri" panose="020F0502020204030204" pitchFamily="34" charset="0"/>
              </a:rPr>
              <a:t>Sheets </a:t>
            </a:r>
            <a:r>
              <a:rPr lang="en-US" sz="2000" dirty="0" smtClean="0">
                <a:solidFill>
                  <a:srgbClr val="2F2B20"/>
                </a:solidFill>
                <a:cs typeface="Calibri" panose="020F0502020204030204" pitchFamily="34" charset="0"/>
              </a:rPr>
              <a:t>and just in time information </a:t>
            </a:r>
          </a:p>
          <a:p>
            <a:pPr marL="342900" indent="-342900">
              <a:buFont typeface="Wingdings" panose="05000000000000000000" pitchFamily="2" charset="2"/>
              <a:buChar char="§"/>
            </a:pPr>
            <a:endParaRPr lang="en-US" sz="2000" dirty="0">
              <a:solidFill>
                <a:srgbClr val="2F2B20"/>
              </a:solidFill>
              <a:cs typeface="Calibri" panose="020F0502020204030204" pitchFamily="34" charset="0"/>
            </a:endParaRPr>
          </a:p>
          <a:p>
            <a:r>
              <a:rPr lang="en-US" sz="2000" dirty="0">
                <a:solidFill>
                  <a:srgbClr val="2F2B20"/>
                </a:solidFill>
                <a:latin typeface="Franklin Gothic Book"/>
              </a:rPr>
              <a:t>	</a:t>
            </a:r>
            <a:endParaRPr lang="en-US" sz="2000" dirty="0" smtClean="0">
              <a:solidFill>
                <a:srgbClr val="2F2B20"/>
              </a:solidFill>
              <a:latin typeface="Franklin Gothic Book"/>
            </a:endParaRPr>
          </a:p>
          <a:p>
            <a:pPr marL="342900" indent="-342900">
              <a:buFont typeface="Wingdings" panose="05000000000000000000" pitchFamily="2" charset="2"/>
              <a:buChar char="Ø"/>
            </a:pPr>
            <a:endParaRPr lang="en-US" sz="2000" dirty="0" smtClean="0">
              <a:solidFill>
                <a:srgbClr val="2F2B20"/>
              </a:solidFill>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422" y="990600"/>
            <a:ext cx="3505200" cy="5257800"/>
          </a:xfrm>
          <a:prstGeom prst="rect">
            <a:avLst/>
          </a:prstGeom>
        </p:spPr>
      </p:pic>
      <p:sp>
        <p:nvSpPr>
          <p:cNvPr id="7"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cs typeface="Times New Roman" panose="02020603050405020304" pitchFamily="18" charset="0"/>
              </a:rPr>
              <a:t>FEVS Communications</a:t>
            </a:r>
            <a:endParaRPr lang="en-US"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82421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553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2" name="Picture 3" descr="C:\Users\Robinson-Tymisha-D\AppData\Local\Microsoft\Windows\Temporary Internet Files\Content.IE5\H9PIPY18\passe-compose-ou-imparfait-grammaire-bdf-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506" y="869576"/>
            <a:ext cx="348188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3248561"/>
            <a:ext cx="4572000" cy="181588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Please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Kristin McNally</a:t>
            </a:r>
            <a:b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Director, Office </a:t>
            </a: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Employee </a:t>
            </a:r>
            <a: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smtClean="0">
                <a:solidFill>
                  <a:prstClr val="black"/>
                </a:solidFill>
                <a:latin typeface="Calibri" panose="020F0502020204030204" pitchFamily="34" charset="0"/>
                <a:cs typeface="Calibri" panose="020F0502020204030204" pitchFamily="34" charset="0"/>
              </a:rPr>
              <a:t>U.S. Department of Labor</a:t>
            </a:r>
            <a: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McNally.Kristin.N@dol.gov</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(202)693-7649</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cs typeface="Times New Roman" panose="02020603050405020304" pitchFamily="18" charset="0"/>
              </a:rPr>
              <a:t>For More Information</a:t>
            </a:r>
            <a:endParaRPr lang="en-US"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544602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1" y="1074003"/>
            <a:ext cx="8686800" cy="5324535"/>
          </a:xfrm>
          <a:prstGeom prst="rect">
            <a:avLst/>
          </a:prstGeom>
          <a:noFill/>
          <a:ln w="57150">
            <a:noFill/>
          </a:ln>
        </p:spPr>
        <p:txBody>
          <a:bodyPr wrap="square">
            <a:spAutoFit/>
          </a:bodyPr>
          <a:lstStyle/>
          <a:p>
            <a:r>
              <a:rPr lang="en-US" sz="2000" b="1" dirty="0">
                <a:latin typeface="Calibri" panose="020F0502020204030204" pitchFamily="34" charset="0"/>
                <a:cs typeface="Calibri" panose="020F0502020204030204" pitchFamily="34" charset="0"/>
              </a:rPr>
              <a:t>Vision: </a:t>
            </a:r>
            <a:r>
              <a:rPr lang="en-US" sz="2000" i="1" dirty="0">
                <a:latin typeface="Calibri" panose="020F0502020204030204" pitchFamily="34" charset="0"/>
                <a:cs typeface="Calibri" panose="020F0502020204030204" pitchFamily="34" charset="0"/>
              </a:rPr>
              <a:t>Helping American workers gain and hold good, safe jobs. 	</a:t>
            </a:r>
          </a:p>
          <a:p>
            <a:endParaRPr lang="en-US" sz="2000" b="1" dirty="0" smtClean="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Mission</a:t>
            </a:r>
            <a:r>
              <a:rPr lang="en-US" sz="2000" b="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To foster, promote, and develop the welfare of the wage earners, </a:t>
            </a:r>
            <a:r>
              <a:rPr lang="en-US" sz="2000" i="1" dirty="0" smtClean="0">
                <a:latin typeface="Calibri" panose="020F0502020204030204" pitchFamily="34" charset="0"/>
                <a:cs typeface="Calibri" panose="020F0502020204030204" pitchFamily="34" charset="0"/>
              </a:rPr>
              <a:t/>
            </a:r>
            <a:br>
              <a:rPr lang="en-US" sz="2000" i="1" dirty="0" smtClean="0">
                <a:latin typeface="Calibri" panose="020F0502020204030204" pitchFamily="34" charset="0"/>
                <a:cs typeface="Calibri" panose="020F0502020204030204" pitchFamily="34" charset="0"/>
              </a:rPr>
            </a:br>
            <a:r>
              <a:rPr lang="en-US" sz="2000" i="1" dirty="0" smtClean="0">
                <a:latin typeface="Calibri" panose="020F0502020204030204" pitchFamily="34" charset="0"/>
                <a:cs typeface="Calibri" panose="020F0502020204030204" pitchFamily="34" charset="0"/>
              </a:rPr>
              <a:t>job </a:t>
            </a:r>
            <a:r>
              <a:rPr lang="en-US" sz="2000" i="1" dirty="0">
                <a:latin typeface="Calibri" panose="020F0502020204030204" pitchFamily="34" charset="0"/>
                <a:cs typeface="Calibri" panose="020F0502020204030204" pitchFamily="34" charset="0"/>
              </a:rPr>
              <a:t>seekers, and retirees of the United States; improve working conditions; advance opportunities for profitable employment; and assure work-related benefits and rights. </a:t>
            </a:r>
            <a:r>
              <a:rPr lang="en-US" sz="2000" dirty="0"/>
              <a:t>	</a:t>
            </a:r>
            <a:endParaRPr lang="en-US" sz="2000" dirty="0" smtClean="0"/>
          </a:p>
          <a:p>
            <a:endParaRPr lang="en-US" sz="2000" dirty="0"/>
          </a:p>
          <a:p>
            <a:endParaRPr lang="en-US" sz="2000" dirty="0" smtClean="0"/>
          </a:p>
          <a:p>
            <a:endParaRPr lang="en-US" sz="2000" dirty="0" smtClean="0"/>
          </a:p>
          <a:p>
            <a:endParaRPr lang="en-US" sz="2000" dirty="0"/>
          </a:p>
          <a:p>
            <a:pPr marL="342900" indent="-342900">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25 Agencies </a:t>
            </a:r>
          </a:p>
          <a:p>
            <a:pPr marL="342900" indent="-342900">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14,000 Employees across the National Office and 10 Regions</a:t>
            </a:r>
          </a:p>
          <a:p>
            <a:pPr marL="342900" indent="-342900">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21.5% of our workforce are Veterans</a:t>
            </a:r>
          </a:p>
          <a:p>
            <a:pPr marL="342900" indent="-342900">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11.8% of our workforce are Employees with Disabilities</a:t>
            </a:r>
          </a:p>
          <a:p>
            <a:pPr marL="342900" indent="-342900">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15.8</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is the average </a:t>
            </a:r>
            <a:r>
              <a:rPr lang="en-US" sz="2000" dirty="0">
                <a:latin typeface="Calibri" panose="020F0502020204030204" pitchFamily="34" charset="0"/>
                <a:cs typeface="Calibri" panose="020F0502020204030204" pitchFamily="34" charset="0"/>
              </a:rPr>
              <a:t>number </a:t>
            </a:r>
            <a:r>
              <a:rPr lang="en-US" sz="2000" dirty="0" smtClean="0">
                <a:latin typeface="Calibri" panose="020F0502020204030204" pitchFamily="34" charset="0"/>
                <a:cs typeface="Calibri" panose="020F0502020204030204" pitchFamily="34" charset="0"/>
              </a:rPr>
              <a:t>of years </a:t>
            </a:r>
            <a:r>
              <a:rPr lang="en-US" sz="2000" dirty="0">
                <a:latin typeface="Calibri" panose="020F0502020204030204" pitchFamily="34" charset="0"/>
                <a:cs typeface="Calibri" panose="020F0502020204030204" pitchFamily="34" charset="0"/>
              </a:rPr>
              <a:t>of DOL </a:t>
            </a:r>
            <a:r>
              <a:rPr lang="en-US" sz="2000" dirty="0" smtClean="0">
                <a:latin typeface="Calibri" panose="020F0502020204030204" pitchFamily="34" charset="0"/>
                <a:cs typeface="Calibri" panose="020F0502020204030204" pitchFamily="34" charset="0"/>
              </a:rPr>
              <a:t>employees’ Government service</a:t>
            </a:r>
          </a:p>
          <a:p>
            <a:pPr marL="342900" indent="-342900">
              <a:buFont typeface="Wingdings" panose="05000000000000000000" pitchFamily="2" charset="2"/>
              <a:buChar char="Ø"/>
            </a:pPr>
            <a:r>
              <a:rPr lang="en-US" sz="2000" dirty="0" smtClean="0">
                <a:latin typeface="Calibri" panose="020F0502020204030204" pitchFamily="34" charset="0"/>
                <a:cs typeface="Calibri" panose="020F0502020204030204" pitchFamily="34" charset="0"/>
              </a:rPr>
              <a:t>Diversity of Work Units by Agency/Region/Office/Division</a:t>
            </a: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en-US" sz="2000" dirty="0" smtClean="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3733800" y="2895600"/>
            <a:ext cx="1393202" cy="1393202"/>
          </a:xfrm>
          <a:prstGeom prst="rect">
            <a:avLst/>
          </a:prstGeom>
        </p:spPr>
      </p:pic>
      <p:sp>
        <p:nvSpPr>
          <p:cNvPr id="6"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Calibri" panose="020F0502020204030204" pitchFamily="34" charset="0"/>
                <a:cs typeface="Calibri" panose="020F0502020204030204" pitchFamily="34" charset="0"/>
              </a:rPr>
              <a:t>U.S. Department of Labor Profile</a:t>
            </a:r>
            <a:endParaRPr lang="en-US" sz="2800" b="1" dirty="0">
              <a:latin typeface="Calibri" panose="020F0502020204030204" pitchFamily="34" charset="0"/>
              <a:cs typeface="Calibri" panose="020F0502020204030204" pitchFamily="34" charset="0"/>
            </a:endParaRPr>
          </a:p>
        </p:txBody>
      </p:sp>
      <p:sp>
        <p:nvSpPr>
          <p:cNvPr id="9" name="Slide Number Placeholder 10"/>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2</a:t>
            </a:r>
            <a:endParaRPr lang="en-US" dirty="0">
              <a:solidFill>
                <a:prstClr val="black">
                  <a:tint val="75000"/>
                </a:prstClr>
              </a:solidFill>
              <a:latin typeface="Calibri"/>
            </a:endParaRPr>
          </a:p>
        </p:txBody>
      </p:sp>
    </p:spTree>
    <p:extLst>
      <p:ext uri="{BB962C8B-B14F-4D97-AF65-F5344CB8AC3E}">
        <p14:creationId xmlns:p14="http://schemas.microsoft.com/office/powerpoint/2010/main" val="1663777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752600"/>
            <a:ext cx="7924800" cy="1569660"/>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smtClean="0">
                <a:solidFill>
                  <a:srgbClr val="2F2B20"/>
                </a:solidFill>
                <a:latin typeface="Calibri" panose="020F0502020204030204" pitchFamily="34" charset="0"/>
              </a:rPr>
              <a:t>Improve leadership and managerial skills</a:t>
            </a:r>
            <a:endPar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rPr>
              <a:t>Focus on productivity</a:t>
            </a:r>
            <a:r>
              <a:rPr kumimoji="0" lang="en-US" sz="1600" b="0" i="0" u="none" strike="noStrike" kern="1200" cap="none" spc="0" normalizeH="0" noProof="0" dirty="0" smtClean="0">
                <a:ln>
                  <a:noFill/>
                </a:ln>
                <a:solidFill>
                  <a:srgbClr val="2F2B20"/>
                </a:solidFill>
                <a:effectLst/>
                <a:uLnTx/>
                <a:uFillTx/>
                <a:latin typeface="Calibri" panose="020F0502020204030204" pitchFamily="34" charset="0"/>
                <a:ea typeface="+mn-ea"/>
                <a:cs typeface="+mn-cs"/>
              </a:rPr>
              <a:t> and accountability</a:t>
            </a:r>
            <a:endPar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rPr>
              <a:t>Communicate broadly</a:t>
            </a:r>
            <a:r>
              <a:rPr kumimoji="0" lang="en-US" sz="1600" b="0" i="0" u="none" strike="noStrike" kern="1200" cap="none" spc="0" normalizeH="0" noProof="0" dirty="0" smtClean="0">
                <a:ln>
                  <a:noFill/>
                </a:ln>
                <a:solidFill>
                  <a:srgbClr val="2F2B20"/>
                </a:solidFill>
                <a:effectLst/>
                <a:uLnTx/>
                <a:uFillTx/>
                <a:latin typeface="Calibri" panose="020F0502020204030204" pitchFamily="34" charset="0"/>
                <a:ea typeface="+mn-ea"/>
                <a:cs typeface="+mn-cs"/>
              </a:rPr>
              <a:t> and locally</a:t>
            </a:r>
            <a:endParaRPr lang="en-US" sz="1600" dirty="0">
              <a:solidFill>
                <a:srgbClr val="2F2B20"/>
              </a:solidFill>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600" dirty="0">
              <a:solidFill>
                <a:srgbClr val="2F2B20"/>
              </a:solidFill>
              <a:latin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rPr>
              <a:t>Create compelling messaging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rPr>
              <a:t>Take action and prove value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2F2B20"/>
                </a:solidFill>
                <a:effectLst/>
                <a:uLnTx/>
                <a:uFillTx/>
                <a:latin typeface="Calibri" panose="020F0502020204030204" pitchFamily="34" charset="0"/>
                <a:ea typeface="+mn-ea"/>
                <a:cs typeface="+mn-cs"/>
              </a:rPr>
              <a:t>Evaluate progress and keep going</a:t>
            </a:r>
          </a:p>
        </p:txBody>
      </p:sp>
      <p:pic>
        <p:nvPicPr>
          <p:cNvPr id="2" name="Picture 1"/>
          <p:cNvPicPr>
            <a:picLocks noChangeAspect="1"/>
          </p:cNvPicPr>
          <p:nvPr/>
        </p:nvPicPr>
        <p:blipFill>
          <a:blip r:embed="rId3"/>
          <a:stretch>
            <a:fillRect/>
          </a:stretch>
        </p:blipFill>
        <p:spPr>
          <a:xfrm>
            <a:off x="7924800" y="274260"/>
            <a:ext cx="847417" cy="847417"/>
          </a:xfrm>
          <a:prstGeom prst="rect">
            <a:avLst/>
          </a:prstGeom>
        </p:spPr>
      </p:pic>
      <p:pic>
        <p:nvPicPr>
          <p:cNvPr id="13" name="Picture 12"/>
          <p:cNvPicPr>
            <a:picLocks noChangeAspect="1"/>
          </p:cNvPicPr>
          <p:nvPr/>
        </p:nvPicPr>
        <p:blipFill>
          <a:blip r:embed="rId4"/>
          <a:stretch>
            <a:fillRect/>
          </a:stretch>
        </p:blipFill>
        <p:spPr>
          <a:xfrm>
            <a:off x="3238500" y="4330798"/>
            <a:ext cx="2667000" cy="1460402"/>
          </a:xfrm>
          <a:prstGeom prst="rect">
            <a:avLst/>
          </a:prstGeom>
        </p:spPr>
      </p:pic>
      <p:sp>
        <p:nvSpPr>
          <p:cNvPr id="11" name="Slide Number Placeholder 10"/>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3</a:t>
            </a:r>
            <a:endParaRPr lang="en-US" dirty="0">
              <a:solidFill>
                <a:prstClr val="black">
                  <a:tint val="75000"/>
                </a:prstClr>
              </a:solidFill>
              <a:latin typeface="Calibri"/>
            </a:endParaRPr>
          </a:p>
        </p:txBody>
      </p:sp>
      <p:sp>
        <p:nvSpPr>
          <p:cNvPr id="14" name="Content Placeholder 1"/>
          <p:cNvSpPr txBox="1">
            <a:spLocks/>
          </p:cNvSpPr>
          <p:nvPr/>
        </p:nvSpPr>
        <p:spPr>
          <a:xfrm>
            <a:off x="457200" y="2895600"/>
            <a:ext cx="8229600" cy="2286000"/>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31B6FD"/>
              </a:buClr>
              <a:buFont typeface="Symbol" pitchFamily="18" charset="2"/>
              <a:buNone/>
              <a:defRPr/>
            </a:pPr>
            <a:r>
              <a:rPr lang="en-US" sz="7600" b="1" dirty="0" smtClean="0">
                <a:solidFill>
                  <a:prstClr val="black"/>
                </a:solidFill>
                <a:latin typeface="Calibri" panose="020F0502020204030204" pitchFamily="34" charset="0"/>
                <a:cs typeface="Calibri" panose="020F0502020204030204" pitchFamily="34" charset="0"/>
              </a:rPr>
              <a:t>Mission of the Office of Employee Engagement:</a:t>
            </a:r>
            <a:br>
              <a:rPr lang="en-US" sz="7600" b="1" dirty="0" smtClean="0">
                <a:solidFill>
                  <a:prstClr val="black"/>
                </a:solidFill>
                <a:latin typeface="Calibri" panose="020F0502020204030204" pitchFamily="34" charset="0"/>
                <a:cs typeface="Calibri" panose="020F0502020204030204" pitchFamily="34" charset="0"/>
              </a:rPr>
            </a:br>
            <a:r>
              <a:rPr lang="en-US" sz="7200" b="1" dirty="0" smtClean="0">
                <a:solidFill>
                  <a:prstClr val="black"/>
                </a:solidFill>
                <a:latin typeface="Calibri" panose="020F0502020204030204" pitchFamily="34" charset="0"/>
                <a:cs typeface="Calibri" panose="020F0502020204030204" pitchFamily="34" charset="0"/>
              </a:rPr>
              <a:t/>
            </a:r>
            <a:br>
              <a:rPr lang="en-US" sz="7200" b="1" dirty="0" smtClean="0">
                <a:solidFill>
                  <a:prstClr val="black"/>
                </a:solidFill>
                <a:latin typeface="Calibri" panose="020F0502020204030204" pitchFamily="34" charset="0"/>
                <a:cs typeface="Calibri" panose="020F0502020204030204" pitchFamily="34" charset="0"/>
              </a:rPr>
            </a:br>
            <a:r>
              <a:rPr lang="en-US" sz="7200" i="1" dirty="0" smtClean="0">
                <a:solidFill>
                  <a:prstClr val="black"/>
                </a:solidFill>
                <a:latin typeface="Calibri" panose="020F0502020204030204" pitchFamily="34" charset="0"/>
                <a:cs typeface="Calibri" panose="020F0502020204030204" pitchFamily="34" charset="0"/>
              </a:rPr>
              <a:t>To cultivate a highly engaging, inclusive environment through innovation, learning, </a:t>
            </a:r>
            <a:br>
              <a:rPr lang="en-US" sz="7200" i="1" dirty="0" smtClean="0">
                <a:solidFill>
                  <a:prstClr val="black"/>
                </a:solidFill>
                <a:latin typeface="Calibri" panose="020F0502020204030204" pitchFamily="34" charset="0"/>
                <a:cs typeface="Calibri" panose="020F0502020204030204" pitchFamily="34" charset="0"/>
              </a:rPr>
            </a:br>
            <a:r>
              <a:rPr lang="en-US" sz="7200" i="1" dirty="0" smtClean="0">
                <a:solidFill>
                  <a:prstClr val="black"/>
                </a:solidFill>
                <a:latin typeface="Calibri" panose="020F0502020204030204" pitchFamily="34" charset="0"/>
                <a:cs typeface="Calibri" panose="020F0502020204030204" pitchFamily="34" charset="0"/>
              </a:rPr>
              <a:t>and diversity where employees thrive and drive organizational success!</a:t>
            </a:r>
            <a:br>
              <a:rPr lang="en-US" sz="7200" i="1" dirty="0" smtClean="0">
                <a:solidFill>
                  <a:prstClr val="black"/>
                </a:solidFill>
                <a:latin typeface="Calibri" panose="020F0502020204030204" pitchFamily="34" charset="0"/>
                <a:cs typeface="Calibri" panose="020F0502020204030204" pitchFamily="34" charset="0"/>
              </a:rPr>
            </a:br>
            <a:r>
              <a:rPr lang="en-US" sz="7200" b="1" i="1" dirty="0" smtClean="0">
                <a:solidFill>
                  <a:prstClr val="black"/>
                </a:solidFill>
                <a:latin typeface="Calibri" panose="020F0502020204030204" pitchFamily="34" charset="0"/>
                <a:cs typeface="Calibri" panose="020F0502020204030204" pitchFamily="34" charset="0"/>
              </a:rPr>
              <a:t/>
            </a:r>
            <a:br>
              <a:rPr lang="en-US" sz="7200" b="1" i="1" dirty="0" smtClean="0">
                <a:solidFill>
                  <a:prstClr val="black"/>
                </a:solidFill>
                <a:latin typeface="Calibri" panose="020F0502020204030204" pitchFamily="34" charset="0"/>
                <a:cs typeface="Calibri" panose="020F0502020204030204" pitchFamily="34" charset="0"/>
              </a:rPr>
            </a:br>
            <a:r>
              <a:rPr lang="en-US" sz="7200" b="1" dirty="0" smtClean="0">
                <a:solidFill>
                  <a:prstClr val="black"/>
                </a:solidFill>
                <a:latin typeface="Calibri" panose="020F0502020204030204" pitchFamily="34" charset="0"/>
                <a:cs typeface="Calibri" panose="020F0502020204030204" pitchFamily="34" charset="0"/>
              </a:rPr>
              <a:t/>
            </a:r>
            <a:br>
              <a:rPr lang="en-US" sz="7200" b="1" dirty="0" smtClean="0">
                <a:solidFill>
                  <a:prstClr val="black"/>
                </a:solidFill>
                <a:latin typeface="Calibri" panose="020F0502020204030204" pitchFamily="34" charset="0"/>
                <a:cs typeface="Calibri" panose="020F0502020204030204" pitchFamily="34" charset="0"/>
              </a:rPr>
            </a:br>
            <a:r>
              <a:rPr lang="en-US" sz="6400" dirty="0" smtClean="0">
                <a:solidFill>
                  <a:srgbClr val="073E87"/>
                </a:solidFill>
                <a:latin typeface="Calibri" panose="020F0502020204030204" pitchFamily="34" charset="0"/>
                <a:cs typeface="Calibri" panose="020F0502020204030204" pitchFamily="34" charset="0"/>
              </a:rPr>
              <a:t/>
            </a:r>
            <a:br>
              <a:rPr lang="en-US" sz="6400" dirty="0" smtClean="0">
                <a:solidFill>
                  <a:srgbClr val="073E87"/>
                </a:solidFill>
                <a:latin typeface="Calibri" panose="020F0502020204030204" pitchFamily="34" charset="0"/>
                <a:cs typeface="Calibri" panose="020F0502020204030204" pitchFamily="34" charset="0"/>
              </a:rPr>
            </a:br>
            <a:endParaRPr lang="en-US" sz="6400" dirty="0">
              <a:solidFill>
                <a:srgbClr val="073E87"/>
              </a:solidFill>
              <a:latin typeface="Calibri" panose="020F0502020204030204" pitchFamily="34" charset="0"/>
              <a:cs typeface="Calibri" panose="020F0502020204030204" pitchFamily="34" charset="0"/>
            </a:endParaRPr>
          </a:p>
        </p:txBody>
      </p:sp>
      <p:sp>
        <p:nvSpPr>
          <p:cNvPr id="8" name="Title 5"/>
          <p:cNvSpPr txBox="1">
            <a:spLocks/>
          </p:cNvSpPr>
          <p:nvPr/>
        </p:nvSpPr>
        <p:spPr>
          <a:xfrm>
            <a:off x="822960" y="76200"/>
            <a:ext cx="752094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a:ea typeface="+mj-ea"/>
                <a:cs typeface="+mj-cs"/>
              </a:rPr>
              <a:t>DOL Leadership</a:t>
            </a:r>
            <a:r>
              <a:rPr kumimoji="0" lang="en-US" sz="2800" b="1" i="0" u="none" strike="noStrike" kern="1200" cap="none" spc="0" normalizeH="0" noProof="0" dirty="0" smtClean="0">
                <a:ln>
                  <a:noFill/>
                </a:ln>
                <a:solidFill>
                  <a:prstClr val="black"/>
                </a:solidFill>
                <a:effectLst/>
                <a:uLnTx/>
                <a:uFillTx/>
                <a:latin typeface="Calibri"/>
                <a:ea typeface="+mj-ea"/>
                <a:cs typeface="+mj-cs"/>
              </a:rPr>
              <a:t> Vision:</a:t>
            </a:r>
            <a:br>
              <a:rPr kumimoji="0" lang="en-US" sz="2800" b="1" i="0" u="none" strike="noStrike" kern="1200" cap="none" spc="0" normalizeH="0" noProof="0" dirty="0" smtClean="0">
                <a:ln>
                  <a:noFill/>
                </a:ln>
                <a:solidFill>
                  <a:prstClr val="black"/>
                </a:solidFill>
                <a:effectLst/>
                <a:uLnTx/>
                <a:uFillTx/>
                <a:latin typeface="Calibri"/>
                <a:ea typeface="+mj-ea"/>
                <a:cs typeface="+mj-cs"/>
              </a:rPr>
            </a:br>
            <a:r>
              <a:rPr kumimoji="0" lang="en-US" sz="2800" b="1" i="0" u="none" strike="noStrike" kern="1200" cap="none" spc="0" normalizeH="0" noProof="0" dirty="0" smtClean="0">
                <a:ln>
                  <a:noFill/>
                </a:ln>
                <a:solidFill>
                  <a:prstClr val="black"/>
                </a:solidFill>
                <a:effectLst/>
                <a:uLnTx/>
                <a:uFillTx/>
                <a:latin typeface="Calibri"/>
                <a:ea typeface="+mj-ea"/>
                <a:cs typeface="+mj-cs"/>
              </a:rPr>
              <a:t>IMPROVE ENGAGEMENT</a:t>
            </a:r>
            <a:endParaRPr kumimoji="0" lang="en-US" sz="280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084604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05239"/>
            <a:ext cx="8436428" cy="4871725"/>
          </a:xfrm>
        </p:spPr>
        <p:txBody>
          <a:bodyPr>
            <a:normAutofit fontScale="47500" lnSpcReduction="20000"/>
          </a:bodyPr>
          <a:lstStyle/>
          <a:p>
            <a:pPr marL="457200" lvl="1" indent="0">
              <a:lnSpc>
                <a:spcPct val="80000"/>
              </a:lnSpc>
              <a:spcBef>
                <a:spcPts val="1000"/>
              </a:spcBef>
              <a:buNone/>
            </a:pPr>
            <a:endParaRPr lang="en-US" sz="2800" b="1" dirty="0"/>
          </a:p>
          <a:p>
            <a:pPr marL="457200" lvl="1" indent="0">
              <a:lnSpc>
                <a:spcPct val="80000"/>
              </a:lnSpc>
              <a:spcBef>
                <a:spcPts val="1000"/>
              </a:spcBef>
              <a:buNone/>
            </a:pPr>
            <a:endParaRPr lang="en-US" sz="2800" b="1" dirty="0" smtClean="0"/>
          </a:p>
          <a:p>
            <a:pPr marL="0" indent="0">
              <a:lnSpc>
                <a:spcPct val="80000"/>
              </a:lnSpc>
              <a:buNone/>
            </a:pPr>
            <a:r>
              <a:rPr lang="en-US" sz="3300" b="1" dirty="0" smtClean="0"/>
              <a:t>DOL’s Repository of Opportunities, Assignments &amp; Details (ROAD) Program</a:t>
            </a:r>
            <a:r>
              <a:rPr lang="en-US" sz="2900" b="1" dirty="0" smtClean="0"/>
              <a:t/>
            </a:r>
            <a:br>
              <a:rPr lang="en-US" sz="2900" b="1" dirty="0" smtClean="0"/>
            </a:br>
            <a:r>
              <a:rPr lang="en-US" sz="2900" b="1" dirty="0" smtClean="0"/>
              <a:t/>
            </a:r>
            <a:br>
              <a:rPr lang="en-US" sz="2900" b="1" dirty="0" smtClean="0"/>
            </a:br>
            <a:r>
              <a:rPr lang="en-US" sz="2900" i="1" dirty="0" smtClean="0"/>
              <a:t>25 </a:t>
            </a:r>
            <a:r>
              <a:rPr lang="en-US" sz="2900" i="1" dirty="0"/>
              <a:t>DOL Agencies </a:t>
            </a:r>
            <a:r>
              <a:rPr lang="en-US" sz="2900" i="1" dirty="0">
                <a:sym typeface="Wingdings" panose="05000000000000000000" pitchFamily="2" charset="2"/>
              </a:rPr>
              <a:t> </a:t>
            </a:r>
            <a:r>
              <a:rPr lang="en-US" sz="2900" i="1" dirty="0" smtClean="0"/>
              <a:t>1,340 </a:t>
            </a:r>
            <a:r>
              <a:rPr lang="en-US" sz="2900" i="1" dirty="0"/>
              <a:t>Participants </a:t>
            </a:r>
            <a:r>
              <a:rPr lang="en-US" sz="2900" i="1" dirty="0">
                <a:sym typeface="Wingdings" panose="05000000000000000000" pitchFamily="2" charset="2"/>
              </a:rPr>
              <a:t> </a:t>
            </a:r>
            <a:r>
              <a:rPr lang="en-US" sz="2900" i="1" dirty="0"/>
              <a:t>14,300 Applications</a:t>
            </a:r>
          </a:p>
          <a:p>
            <a:pPr marL="457200" lvl="1" indent="0">
              <a:lnSpc>
                <a:spcPct val="80000"/>
              </a:lnSpc>
              <a:spcBef>
                <a:spcPts val="1000"/>
              </a:spcBef>
              <a:buNone/>
            </a:pPr>
            <a:endParaRPr lang="en-US" sz="1600" b="1" dirty="0" smtClean="0"/>
          </a:p>
          <a:p>
            <a:pPr>
              <a:lnSpc>
                <a:spcPct val="120000"/>
              </a:lnSpc>
            </a:pPr>
            <a:r>
              <a:rPr lang="en-US" sz="3100" dirty="0" smtClean="0"/>
              <a:t>Created in 2014</a:t>
            </a:r>
            <a:r>
              <a:rPr lang="en-US" sz="3100" dirty="0"/>
              <a:t> </a:t>
            </a:r>
            <a:r>
              <a:rPr lang="en-US" sz="3100" dirty="0" smtClean="0"/>
              <a:t>- DOL’s </a:t>
            </a:r>
            <a:r>
              <a:rPr lang="en-US" sz="3100" dirty="0"/>
              <a:t>short-term developmental opportunities hub that increases employee engagement, career development, cross-training, and </a:t>
            </a:r>
            <a:r>
              <a:rPr lang="en-US" sz="3100" dirty="0" smtClean="0"/>
              <a:t>innovation</a:t>
            </a:r>
            <a:endParaRPr lang="en-US" sz="3100" dirty="0"/>
          </a:p>
          <a:p>
            <a:pPr>
              <a:lnSpc>
                <a:spcPct val="120000"/>
              </a:lnSpc>
            </a:pPr>
            <a:r>
              <a:rPr lang="en-US" sz="3100" dirty="0" smtClean="0"/>
              <a:t>Central </a:t>
            </a:r>
            <a:r>
              <a:rPr lang="en-US" sz="3100" dirty="0"/>
              <a:t>online repository of developmental rotational opportunities </a:t>
            </a:r>
            <a:r>
              <a:rPr lang="en-US" sz="3100" dirty="0" smtClean="0"/>
              <a:t>that allow </a:t>
            </a:r>
            <a:r>
              <a:rPr lang="en-US" sz="3100" dirty="0"/>
              <a:t>employees to work temporarily on another team, within another office, or in a different DOL agency, learning new and complementary skills, for up to 120 </a:t>
            </a:r>
            <a:r>
              <a:rPr lang="en-US" sz="3100" dirty="0" smtClean="0"/>
              <a:t>days</a:t>
            </a:r>
          </a:p>
          <a:p>
            <a:pPr>
              <a:lnSpc>
                <a:spcPct val="120000"/>
              </a:lnSpc>
            </a:pPr>
            <a:r>
              <a:rPr lang="en-US" sz="3100" dirty="0" smtClean="0"/>
              <a:t>Strengthens </a:t>
            </a:r>
            <a:r>
              <a:rPr lang="en-US" sz="3100" dirty="0"/>
              <a:t>and build </a:t>
            </a:r>
            <a:r>
              <a:rPr lang="en-US" sz="3100" dirty="0" smtClean="0"/>
              <a:t>relationships, collaboration, and knowledge-sharing opportunities </a:t>
            </a:r>
            <a:r>
              <a:rPr lang="en-US" sz="3100" dirty="0"/>
              <a:t>throughout the Department</a:t>
            </a:r>
          </a:p>
          <a:p>
            <a:pPr>
              <a:lnSpc>
                <a:spcPct val="120000"/>
              </a:lnSpc>
            </a:pPr>
            <a:r>
              <a:rPr lang="en-US" sz="3100" dirty="0" smtClean="0"/>
              <a:t>Supports </a:t>
            </a:r>
            <a:r>
              <a:rPr lang="en-US" sz="3100" dirty="0"/>
              <a:t>DOL’s </a:t>
            </a:r>
            <a:r>
              <a:rPr lang="en-US" sz="3100" dirty="0" smtClean="0"/>
              <a:t>mission </a:t>
            </a:r>
            <a:r>
              <a:rPr lang="en-US" sz="3100" dirty="0"/>
              <a:t>and </a:t>
            </a:r>
            <a:r>
              <a:rPr lang="en-US" sz="3100" dirty="0" smtClean="0"/>
              <a:t>helps agencies gain </a:t>
            </a:r>
            <a:r>
              <a:rPr lang="en-US" sz="3100" dirty="0"/>
              <a:t>temporary or permanent talent to meet current and future project </a:t>
            </a:r>
            <a:r>
              <a:rPr lang="en-US" sz="3100" dirty="0" smtClean="0"/>
              <a:t>needs - allows </a:t>
            </a:r>
            <a:r>
              <a:rPr lang="en-US" sz="3100" dirty="0"/>
              <a:t>agencies to fill short-term skill and knowledge gaps while vacant positions are advertised</a:t>
            </a:r>
          </a:p>
          <a:p>
            <a:pPr>
              <a:lnSpc>
                <a:spcPct val="120000"/>
              </a:lnSpc>
            </a:pPr>
            <a:r>
              <a:rPr lang="en-US" sz="3100" dirty="0" smtClean="0"/>
              <a:t>Increases </a:t>
            </a:r>
            <a:r>
              <a:rPr lang="en-US" sz="3100" dirty="0"/>
              <a:t>the internal candidate pool for critical positions, allowing DOL to promote from within and rotate/retain employees within the </a:t>
            </a:r>
            <a:r>
              <a:rPr lang="en-US" sz="3100" dirty="0" smtClean="0"/>
              <a:t>Department</a:t>
            </a:r>
          </a:p>
          <a:p>
            <a:pPr lvl="1">
              <a:lnSpc>
                <a:spcPct val="80000"/>
              </a:lnSpc>
              <a:spcBef>
                <a:spcPts val="1000"/>
              </a:spcBef>
            </a:pPr>
            <a:endParaRPr lang="en-US" dirty="0" smtClean="0"/>
          </a:p>
          <a:p>
            <a:pPr marL="457200" lvl="1" indent="0">
              <a:lnSpc>
                <a:spcPct val="80000"/>
              </a:lnSpc>
              <a:spcBef>
                <a:spcPts val="1000"/>
              </a:spcBef>
              <a:buNone/>
            </a:pPr>
            <a:endParaRPr lang="en-US" dirty="0" smtClean="0"/>
          </a:p>
          <a:p>
            <a:pPr lvl="1">
              <a:lnSpc>
                <a:spcPct val="80000"/>
              </a:lnSpc>
              <a:spcBef>
                <a:spcPts val="1000"/>
              </a:spcBef>
            </a:pPr>
            <a:endParaRPr lang="en-US" dirty="0" smtClean="0"/>
          </a:p>
          <a:p>
            <a:pPr lvl="1">
              <a:lnSpc>
                <a:spcPct val="80000"/>
              </a:lnSpc>
              <a:spcBef>
                <a:spcPts val="1000"/>
              </a:spcBef>
            </a:pPr>
            <a:endParaRPr lang="en-US" dirty="0" smtClean="0"/>
          </a:p>
          <a:p>
            <a:pPr lvl="1">
              <a:lnSpc>
                <a:spcPct val="80000"/>
              </a:lnSpc>
              <a:spcBef>
                <a:spcPts val="1000"/>
              </a:spcBef>
            </a:pPr>
            <a:endParaRPr lang="en-US" dirty="0" smtClean="0"/>
          </a:p>
          <a:p>
            <a:pPr marL="0" indent="0">
              <a:buNone/>
            </a:pPr>
            <a:endParaRPr lang="en-US" dirty="0" smtClean="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55" r="1" b="32769"/>
          <a:stretch/>
        </p:blipFill>
        <p:spPr>
          <a:xfrm>
            <a:off x="1" y="0"/>
            <a:ext cx="7073660" cy="1526875"/>
          </a:xfrm>
          <a:prstGeom prst="rect">
            <a:avLst/>
          </a:prstGeom>
        </p:spPr>
      </p:pic>
      <p:sp>
        <p:nvSpPr>
          <p:cNvPr id="4" name="Slide Number Placeholder 10"/>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prstClr val="black">
                    <a:tint val="75000"/>
                  </a:prstClr>
                </a:solidFill>
                <a:latin typeface="Calibri"/>
              </a:rPr>
              <a:t>4</a:t>
            </a:r>
            <a:endParaRPr lang="en-US" dirty="0">
              <a:solidFill>
                <a:prstClr val="black">
                  <a:tint val="75000"/>
                </a:prstClr>
              </a:solidFill>
              <a:latin typeface="Calibri"/>
            </a:endParaRPr>
          </a:p>
        </p:txBody>
      </p:sp>
    </p:spTree>
    <p:extLst>
      <p:ext uri="{BB962C8B-B14F-4D97-AF65-F5344CB8AC3E}">
        <p14:creationId xmlns:p14="http://schemas.microsoft.com/office/powerpoint/2010/main" val="400471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0"/>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Content Placeholder 1"/>
          <p:cNvSpPr txBox="1">
            <a:spLocks/>
          </p:cNvSpPr>
          <p:nvPr/>
        </p:nvSpPr>
        <p:spPr>
          <a:xfrm>
            <a:off x="533400" y="1219200"/>
            <a:ext cx="8229600" cy="5257800"/>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Tx/>
              <a:buNone/>
            </a:pPr>
            <a:r>
              <a:rPr lang="en-US" sz="6400" dirty="0" smtClean="0">
                <a:solidFill>
                  <a:schemeClr val="tx1"/>
                </a:solidFill>
              </a:rPr>
              <a:t>In-house, subject matter expert-delivered leadership </a:t>
            </a:r>
            <a:r>
              <a:rPr lang="en-US" sz="6400" dirty="0">
                <a:solidFill>
                  <a:schemeClr val="tx1"/>
                </a:solidFill>
              </a:rPr>
              <a:t>training </a:t>
            </a:r>
            <a:r>
              <a:rPr lang="en-US" sz="6400" dirty="0" smtClean="0">
                <a:solidFill>
                  <a:schemeClr val="tx1"/>
                </a:solidFill>
              </a:rPr>
              <a:t>that helps </a:t>
            </a:r>
            <a:r>
              <a:rPr lang="en-US" sz="6400" dirty="0">
                <a:solidFill>
                  <a:schemeClr val="tx1"/>
                </a:solidFill>
              </a:rPr>
              <a:t>maximize productivity, shape a positive culture, and drive </a:t>
            </a:r>
            <a:r>
              <a:rPr lang="en-US" sz="6400" dirty="0" smtClean="0">
                <a:solidFill>
                  <a:schemeClr val="tx1"/>
                </a:solidFill>
              </a:rPr>
              <a:t>goal </a:t>
            </a:r>
            <a:r>
              <a:rPr lang="en-US" sz="6400" dirty="0" smtClean="0">
                <a:solidFill>
                  <a:schemeClr val="tx1"/>
                </a:solidFill>
              </a:rPr>
              <a:t>accomplishment.</a:t>
            </a:r>
            <a:endParaRPr lang="en-US" sz="6400" dirty="0" smtClean="0">
              <a:solidFill>
                <a:schemeClr val="tx1"/>
              </a:solidFill>
            </a:endParaRPr>
          </a:p>
          <a:p>
            <a:pPr marL="0" indent="0">
              <a:buClrTx/>
              <a:buNone/>
            </a:pPr>
            <a:endParaRPr lang="en-US" sz="6400" dirty="0" smtClean="0">
              <a:solidFill>
                <a:schemeClr val="tx1"/>
              </a:solidFill>
            </a:endParaRPr>
          </a:p>
          <a:p>
            <a:pPr marL="0" indent="0">
              <a:buClrTx/>
              <a:buNone/>
            </a:pPr>
            <a:r>
              <a:rPr lang="en-US" sz="6400" dirty="0" smtClean="0">
                <a:solidFill>
                  <a:schemeClr val="tx1"/>
                </a:solidFill>
              </a:rPr>
              <a:t>Mandatory </a:t>
            </a:r>
            <a:r>
              <a:rPr lang="en-US" sz="6400" dirty="0" smtClean="0">
                <a:solidFill>
                  <a:schemeClr val="tx1"/>
                </a:solidFill>
              </a:rPr>
              <a:t>and elective course opportunities such as:</a:t>
            </a:r>
            <a:r>
              <a:rPr lang="en-US" sz="6400" dirty="0" smtClean="0"/>
              <a:t> </a:t>
            </a:r>
            <a:endParaRPr lang="en-US" sz="6400" dirty="0"/>
          </a:p>
          <a:p>
            <a:pPr marL="0" indent="0">
              <a:buClrTx/>
              <a:buNone/>
            </a:pPr>
            <a:endParaRPr lang="en-US" sz="6400" dirty="0" smtClean="0">
              <a:solidFill>
                <a:schemeClr val="tx1"/>
              </a:solidFill>
            </a:endParaRPr>
          </a:p>
          <a:p>
            <a:pPr>
              <a:lnSpc>
                <a:spcPct val="120000"/>
              </a:lnSpc>
              <a:buClrTx/>
              <a:buFont typeface="Arial" panose="020B0604020202020204" pitchFamily="34" charset="0"/>
              <a:buChar char="•"/>
            </a:pPr>
            <a:r>
              <a:rPr lang="en-US" sz="6000" dirty="0">
                <a:solidFill>
                  <a:schemeClr val="tx1"/>
                </a:solidFill>
              </a:rPr>
              <a:t>Effective Performance </a:t>
            </a:r>
            <a:r>
              <a:rPr lang="en-US" sz="6000" dirty="0" smtClean="0">
                <a:solidFill>
                  <a:schemeClr val="tx1"/>
                </a:solidFill>
              </a:rPr>
              <a:t>Management</a:t>
            </a:r>
          </a:p>
          <a:p>
            <a:pPr>
              <a:lnSpc>
                <a:spcPct val="120000"/>
              </a:lnSpc>
              <a:buClrTx/>
              <a:buFont typeface="Arial" panose="020B0604020202020204" pitchFamily="34" charset="0"/>
              <a:buChar char="•"/>
            </a:pPr>
            <a:r>
              <a:rPr lang="en-US" sz="6000" dirty="0" smtClean="0">
                <a:solidFill>
                  <a:schemeClr val="tx1"/>
                </a:solidFill>
              </a:rPr>
              <a:t>Employee </a:t>
            </a:r>
            <a:r>
              <a:rPr lang="en-US" sz="6000" dirty="0">
                <a:solidFill>
                  <a:schemeClr val="tx1"/>
                </a:solidFill>
              </a:rPr>
              <a:t>Onboarding through </a:t>
            </a:r>
            <a:r>
              <a:rPr lang="en-US" sz="6000" dirty="0" smtClean="0">
                <a:solidFill>
                  <a:schemeClr val="tx1"/>
                </a:solidFill>
              </a:rPr>
              <a:t>Separation</a:t>
            </a:r>
            <a:endParaRPr lang="en-US" sz="6000" dirty="0">
              <a:solidFill>
                <a:schemeClr val="tx1"/>
              </a:solidFill>
            </a:endParaRPr>
          </a:p>
          <a:p>
            <a:pPr>
              <a:lnSpc>
                <a:spcPct val="120000"/>
              </a:lnSpc>
              <a:buClrTx/>
              <a:buFont typeface="Arial" panose="020B0604020202020204" pitchFamily="34" charset="0"/>
              <a:buChar char="•"/>
            </a:pPr>
            <a:r>
              <a:rPr lang="en-US" sz="6000" dirty="0" smtClean="0">
                <a:solidFill>
                  <a:schemeClr val="tx1"/>
                </a:solidFill>
              </a:rPr>
              <a:t>Leading </a:t>
            </a:r>
            <a:r>
              <a:rPr lang="en-US" sz="6000" dirty="0">
                <a:solidFill>
                  <a:schemeClr val="tx1"/>
                </a:solidFill>
              </a:rPr>
              <a:t>and Managing Employees in a Collective Bargaining </a:t>
            </a:r>
            <a:r>
              <a:rPr lang="en-US" sz="6000" dirty="0" smtClean="0">
                <a:solidFill>
                  <a:schemeClr val="tx1"/>
                </a:solidFill>
              </a:rPr>
              <a:t/>
            </a:r>
            <a:br>
              <a:rPr lang="en-US" sz="6000" dirty="0" smtClean="0">
                <a:solidFill>
                  <a:schemeClr val="tx1"/>
                </a:solidFill>
              </a:rPr>
            </a:br>
            <a:r>
              <a:rPr lang="en-US" sz="6000" dirty="0" smtClean="0">
                <a:solidFill>
                  <a:schemeClr val="tx1"/>
                </a:solidFill>
              </a:rPr>
              <a:t>Environment</a:t>
            </a:r>
          </a:p>
          <a:p>
            <a:pPr>
              <a:lnSpc>
                <a:spcPct val="120000"/>
              </a:lnSpc>
              <a:buClrTx/>
              <a:buFont typeface="Arial" panose="020B0604020202020204" pitchFamily="34" charset="0"/>
              <a:buChar char="•"/>
            </a:pPr>
            <a:r>
              <a:rPr lang="en-US" sz="6000" dirty="0">
                <a:solidFill>
                  <a:schemeClr val="tx1"/>
                </a:solidFill>
              </a:rPr>
              <a:t>Effective Engagement </a:t>
            </a:r>
            <a:r>
              <a:rPr lang="en-US" sz="6000" dirty="0" smtClean="0">
                <a:solidFill>
                  <a:schemeClr val="tx1"/>
                </a:solidFill>
              </a:rPr>
              <a:t>Strategies</a:t>
            </a:r>
            <a:endParaRPr lang="en-US" sz="6000" dirty="0">
              <a:solidFill>
                <a:schemeClr val="tx1"/>
              </a:solidFill>
            </a:endParaRPr>
          </a:p>
          <a:p>
            <a:pPr>
              <a:lnSpc>
                <a:spcPct val="120000"/>
              </a:lnSpc>
              <a:buClrTx/>
              <a:buFont typeface="Arial" panose="020B0604020202020204" pitchFamily="34" charset="0"/>
              <a:buChar char="•"/>
            </a:pPr>
            <a:r>
              <a:rPr lang="en-US" sz="6000" dirty="0" smtClean="0">
                <a:solidFill>
                  <a:schemeClr val="tx1"/>
                </a:solidFill>
              </a:rPr>
              <a:t>Successfully </a:t>
            </a:r>
            <a:r>
              <a:rPr lang="en-US" sz="6000" dirty="0">
                <a:solidFill>
                  <a:schemeClr val="tx1"/>
                </a:solidFill>
              </a:rPr>
              <a:t>Managing Telework</a:t>
            </a:r>
          </a:p>
          <a:p>
            <a:pPr>
              <a:lnSpc>
                <a:spcPct val="120000"/>
              </a:lnSpc>
              <a:buClrTx/>
              <a:buFont typeface="Arial" panose="020B0604020202020204" pitchFamily="34" charset="0"/>
              <a:buChar char="•"/>
            </a:pPr>
            <a:r>
              <a:rPr lang="en-US" sz="6000" dirty="0" smtClean="0">
                <a:solidFill>
                  <a:schemeClr val="tx1"/>
                </a:solidFill>
              </a:rPr>
              <a:t>Understanding </a:t>
            </a:r>
            <a:r>
              <a:rPr lang="en-US" sz="6000" dirty="0">
                <a:solidFill>
                  <a:schemeClr val="tx1"/>
                </a:solidFill>
              </a:rPr>
              <a:t>the DOL Budget Process</a:t>
            </a:r>
          </a:p>
          <a:p>
            <a:pPr>
              <a:lnSpc>
                <a:spcPct val="120000"/>
              </a:lnSpc>
              <a:buClrTx/>
              <a:buFont typeface="Arial" panose="020B0604020202020204" pitchFamily="34" charset="0"/>
              <a:buChar char="•"/>
            </a:pPr>
            <a:r>
              <a:rPr lang="en-US" sz="6000" dirty="0" smtClean="0">
                <a:solidFill>
                  <a:schemeClr val="tx1"/>
                </a:solidFill>
              </a:rPr>
              <a:t>Workplace </a:t>
            </a:r>
            <a:r>
              <a:rPr lang="en-US" sz="6000" dirty="0">
                <a:solidFill>
                  <a:schemeClr val="tx1"/>
                </a:solidFill>
              </a:rPr>
              <a:t>Safety and Health</a:t>
            </a:r>
          </a:p>
          <a:p>
            <a:pPr lvl="0">
              <a:lnSpc>
                <a:spcPct val="120000"/>
              </a:lnSpc>
              <a:buClrTx/>
              <a:buFont typeface="Arial" panose="020B0604020202020204" pitchFamily="34" charset="0"/>
              <a:buChar char="•"/>
            </a:pPr>
            <a:r>
              <a:rPr lang="en-US" sz="6000" dirty="0" smtClean="0">
                <a:solidFill>
                  <a:schemeClr val="tx1"/>
                </a:solidFill>
              </a:rPr>
              <a:t>L-COP</a:t>
            </a:r>
            <a:r>
              <a:rPr lang="en-US" sz="6000" dirty="0">
                <a:solidFill>
                  <a:schemeClr val="tx1"/>
                </a:solidFill>
              </a:rPr>
              <a:t>: Leadership Community of Practice</a:t>
            </a:r>
          </a:p>
          <a:p>
            <a:pPr lvl="0">
              <a:lnSpc>
                <a:spcPct val="120000"/>
              </a:lnSpc>
              <a:buClrTx/>
              <a:buFont typeface="Arial" panose="020B0604020202020204" pitchFamily="34" charset="0"/>
              <a:buChar char="•"/>
            </a:pPr>
            <a:r>
              <a:rPr lang="en-US" sz="6000" dirty="0" smtClean="0">
                <a:solidFill>
                  <a:schemeClr val="tx1"/>
                </a:solidFill>
              </a:rPr>
              <a:t>Effective </a:t>
            </a:r>
            <a:r>
              <a:rPr lang="en-US" sz="6000" dirty="0">
                <a:solidFill>
                  <a:schemeClr val="tx1"/>
                </a:solidFill>
              </a:rPr>
              <a:t>Use of </a:t>
            </a:r>
            <a:r>
              <a:rPr lang="en-US" sz="6000" dirty="0" smtClean="0">
                <a:solidFill>
                  <a:schemeClr val="tx1"/>
                </a:solidFill>
              </a:rPr>
              <a:t>the EAP as </a:t>
            </a:r>
            <a:r>
              <a:rPr lang="en-US" sz="6000" dirty="0">
                <a:solidFill>
                  <a:schemeClr val="tx1"/>
                </a:solidFill>
              </a:rPr>
              <a:t>a Management Tool</a:t>
            </a:r>
          </a:p>
          <a:p>
            <a:pPr lvl="0">
              <a:lnSpc>
                <a:spcPct val="120000"/>
              </a:lnSpc>
              <a:buClrTx/>
              <a:buFont typeface="Arial" panose="020B0604020202020204" pitchFamily="34" charset="0"/>
              <a:buChar char="•"/>
            </a:pPr>
            <a:r>
              <a:rPr lang="en-US" sz="6000" dirty="0">
                <a:solidFill>
                  <a:schemeClr val="tx1"/>
                </a:solidFill>
              </a:rPr>
              <a:t>Investigations and Audits</a:t>
            </a:r>
          </a:p>
          <a:p>
            <a:pPr lvl="0">
              <a:lnSpc>
                <a:spcPct val="120000"/>
              </a:lnSpc>
              <a:buClrTx/>
              <a:buFont typeface="Arial" panose="020B0604020202020204" pitchFamily="34" charset="0"/>
              <a:buChar char="•"/>
            </a:pPr>
            <a:r>
              <a:rPr lang="en-US" sz="6000" dirty="0" smtClean="0">
                <a:solidFill>
                  <a:schemeClr val="tx1"/>
                </a:solidFill>
              </a:rPr>
              <a:t>Benefits </a:t>
            </a:r>
            <a:r>
              <a:rPr lang="en-US" sz="6000" dirty="0">
                <a:solidFill>
                  <a:schemeClr val="tx1"/>
                </a:solidFill>
              </a:rPr>
              <a:t>of Being a Balanced Manager</a:t>
            </a:r>
          </a:p>
          <a:p>
            <a:pPr>
              <a:buClrTx/>
              <a:buFont typeface="Arial" panose="020B0604020202020204" pitchFamily="34" charset="0"/>
              <a:buChar char="•"/>
            </a:pPr>
            <a:endParaRPr lang="en-US" sz="5500" dirty="0">
              <a:solidFill>
                <a:schemeClr val="tx1"/>
              </a:solidFill>
            </a:endParaRPr>
          </a:p>
          <a:p>
            <a:pPr>
              <a:buClrTx/>
              <a:buFont typeface="Arial" panose="020B0604020202020204" pitchFamily="34" charset="0"/>
              <a:buChar char="•"/>
            </a:pPr>
            <a:endParaRPr lang="en-US" sz="5500" dirty="0" smtClean="0">
              <a:solidFill>
                <a:schemeClr val="tx1"/>
              </a:solidFill>
            </a:endParaRPr>
          </a:p>
          <a:p>
            <a:pPr>
              <a:buClrTx/>
              <a:buFont typeface="Arial" panose="020B0604020202020204" pitchFamily="34" charset="0"/>
              <a:buChar char="•"/>
            </a:pPr>
            <a:endParaRPr lang="en-US" sz="5500" dirty="0" smtClean="0">
              <a:solidFill>
                <a:schemeClr val="tx1"/>
              </a:solidFill>
            </a:endParaRPr>
          </a:p>
          <a:p>
            <a:pPr marL="0" indent="0">
              <a:buNone/>
            </a:pPr>
            <a:endParaRPr lang="en-US" sz="5500" dirty="0">
              <a:solidFill>
                <a:schemeClr val="tx1"/>
              </a:solidFill>
            </a:endParaRPr>
          </a:p>
          <a:p>
            <a:pPr marL="274320" marR="0" lvl="0" indent="-274320" algn="l" defTabSz="914400" rtl="0" eaLnBrk="1" fontAlgn="auto" latinLnBrk="0" hangingPunct="1">
              <a:lnSpc>
                <a:spcPct val="120000"/>
              </a:lnSpc>
              <a:spcBef>
                <a:spcPct val="20000"/>
              </a:spcBef>
              <a:spcAft>
                <a:spcPts val="0"/>
              </a:spcAft>
              <a:buClrTx/>
              <a:buSzPct val="100000"/>
              <a:buFont typeface="Wingdings" panose="05000000000000000000" pitchFamily="2" charset="2"/>
              <a:buChar char="§"/>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r>
            <a:b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br>
            <a:endParaRPr kumimoji="0" lang="en-US" sz="6400" b="0" i="0" u="none" strike="noStrike" kern="1200" cap="none" spc="0" normalizeH="0" baseline="0" noProof="0" dirty="0" smtClean="0">
              <a:ln>
                <a:noFill/>
              </a:ln>
              <a:solidFill>
                <a:srgbClr val="073E87"/>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6400" b="0" i="0" u="none" strike="noStrike" kern="1200" cap="none" spc="0" normalizeH="0" baseline="0" noProof="0" dirty="0" smtClean="0">
                <a:ln>
                  <a:noFill/>
                </a:ln>
                <a:solidFill>
                  <a:srgbClr val="073E87"/>
                </a:solidFill>
                <a:effectLst/>
                <a:uLnTx/>
                <a:uFillTx/>
                <a:latin typeface="Candara"/>
                <a:ea typeface="+mn-ea"/>
                <a:cs typeface="+mn-cs"/>
              </a:rPr>
              <a:t/>
            </a:r>
            <a:br>
              <a:rPr kumimoji="0" lang="en-US" sz="6400" b="0" i="0" u="none" strike="noStrike" kern="1200" cap="none" spc="0" normalizeH="0" baseline="0" noProof="0" dirty="0" smtClean="0">
                <a:ln>
                  <a:noFill/>
                </a:ln>
                <a:solidFill>
                  <a:srgbClr val="073E87"/>
                </a:solidFill>
                <a:effectLst/>
                <a:uLnTx/>
                <a:uFillTx/>
                <a:latin typeface="Candara"/>
                <a:ea typeface="+mn-ea"/>
                <a:cs typeface="+mn-cs"/>
              </a:rPr>
            </a:br>
            <a:endParaRPr kumimoji="0" lang="en-US" sz="6400" b="0" i="0" u="none" strike="noStrike" kern="1200" cap="none" spc="0" normalizeH="0" baseline="0" noProof="0" dirty="0">
              <a:ln>
                <a:noFill/>
              </a:ln>
              <a:solidFill>
                <a:srgbClr val="073E87"/>
              </a:solidFill>
              <a:effectLst/>
              <a:uLnTx/>
              <a:uFillTx/>
              <a:latin typeface="Candara"/>
              <a:ea typeface="+mn-ea"/>
              <a:cs typeface="+mn-cs"/>
            </a:endParaRPr>
          </a:p>
        </p:txBody>
      </p:sp>
      <p:sp>
        <p:nvSpPr>
          <p:cNvPr id="6"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cs typeface="Times New Roman" panose="02020603050405020304" pitchFamily="18" charset="0"/>
              </a:rPr>
              <a:t>Leadership </a:t>
            </a:r>
            <a:r>
              <a:rPr lang="en-US" sz="2800" b="1" dirty="0" err="1" smtClean="0">
                <a:solidFill>
                  <a:prstClr val="black"/>
                </a:solidFill>
                <a:cs typeface="Times New Roman" panose="02020603050405020304" pitchFamily="18" charset="0"/>
              </a:rPr>
              <a:t>Development@Labor</a:t>
            </a:r>
            <a:endParaRPr lang="en-US" sz="2800" b="1" dirty="0">
              <a:solidFill>
                <a:prstClr val="black"/>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893822" y="2931570"/>
            <a:ext cx="2792978" cy="1837759"/>
          </a:xfrm>
          <a:prstGeom prst="rect">
            <a:avLst/>
          </a:prstGeom>
        </p:spPr>
      </p:pic>
    </p:spTree>
    <p:extLst>
      <p:ext uri="{BB962C8B-B14F-4D97-AF65-F5344CB8AC3E}">
        <p14:creationId xmlns:p14="http://schemas.microsoft.com/office/powerpoint/2010/main" val="206961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822960" y="76200"/>
            <a:ext cx="752094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solidFill>
                <a:prstClr val="black"/>
              </a:solidFill>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79467318-0CE1-449D-93D0-BBB2BFF8DAB5}" type="slidenum">
              <a:rPr lang="en-US" smtClean="0">
                <a:solidFill>
                  <a:prstClr val="black">
                    <a:tint val="75000"/>
                  </a:prstClr>
                </a:solidFill>
              </a:rPr>
              <a:pPr/>
              <a:t>6</a:t>
            </a:fld>
            <a:endParaRPr lang="en-US" dirty="0">
              <a:solidFill>
                <a:prstClr val="black">
                  <a:tint val="75000"/>
                </a:prstClr>
              </a:solidFill>
            </a:endParaRPr>
          </a:p>
        </p:txBody>
      </p:sp>
      <p:sp>
        <p:nvSpPr>
          <p:cNvPr id="10" name="TextBox 9"/>
          <p:cNvSpPr txBox="1"/>
          <p:nvPr/>
        </p:nvSpPr>
        <p:spPr>
          <a:xfrm>
            <a:off x="1066800" y="5867400"/>
            <a:ext cx="838200" cy="369332"/>
          </a:xfrm>
          <a:prstGeom prst="rect">
            <a:avLst/>
          </a:prstGeom>
          <a:solidFill>
            <a:schemeClr val="bg1"/>
          </a:solidFill>
        </p:spPr>
        <p:txBody>
          <a:bodyPr wrap="square" rtlCol="0">
            <a:spAutoFit/>
          </a:bodyPr>
          <a:lstStyle/>
          <a:p>
            <a:endParaRPr lang="en-US" dirty="0">
              <a:solidFill>
                <a:prstClr val="black"/>
              </a:solidFill>
            </a:endParaRP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3248025"/>
            <a:ext cx="8413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19200" y="6019800"/>
            <a:ext cx="8382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5" name="TextBox 14"/>
          <p:cNvSpPr txBox="1"/>
          <p:nvPr/>
        </p:nvSpPr>
        <p:spPr>
          <a:xfrm>
            <a:off x="1371600" y="6172200"/>
            <a:ext cx="8382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6" name="TextBox 15"/>
          <p:cNvSpPr txBox="1"/>
          <p:nvPr/>
        </p:nvSpPr>
        <p:spPr>
          <a:xfrm>
            <a:off x="7239000" y="5867400"/>
            <a:ext cx="8382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7"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cs typeface="Times New Roman" panose="02020603050405020304" pitchFamily="18" charset="0"/>
              </a:rPr>
              <a:t>Modern Government Management Traits (MGMT)</a:t>
            </a:r>
            <a:endParaRPr lang="en-US" sz="2800" b="1" dirty="0">
              <a:solidFill>
                <a:prstClr val="black"/>
              </a:solidFill>
              <a:cs typeface="Times New Roman" panose="02020603050405020304" pitchFamily="18" charset="0"/>
            </a:endParaRPr>
          </a:p>
        </p:txBody>
      </p:sp>
      <p:sp>
        <p:nvSpPr>
          <p:cNvPr id="4" name="TextBox 3"/>
          <p:cNvSpPr txBox="1"/>
          <p:nvPr/>
        </p:nvSpPr>
        <p:spPr>
          <a:xfrm>
            <a:off x="775636" y="1024954"/>
            <a:ext cx="7734300" cy="5047536"/>
          </a:xfrm>
          <a:prstGeom prst="rect">
            <a:avLst/>
          </a:prstGeom>
          <a:noFill/>
        </p:spPr>
        <p:txBody>
          <a:bodyPr wrap="square" rtlCol="0">
            <a:spAutoFit/>
          </a:bodyPr>
          <a:lstStyle/>
          <a:p>
            <a:r>
              <a:rPr lang="en-US" sz="1600" dirty="0" smtClean="0">
                <a:solidFill>
                  <a:prstClr val="black"/>
                </a:solidFill>
              </a:rPr>
              <a:t>Based on Google’s </a:t>
            </a:r>
            <a:r>
              <a:rPr lang="en-US" sz="1600" dirty="0">
                <a:solidFill>
                  <a:prstClr val="black"/>
                </a:solidFill>
              </a:rPr>
              <a:t>Project </a:t>
            </a:r>
            <a:r>
              <a:rPr lang="en-US" sz="1600" dirty="0" smtClean="0">
                <a:solidFill>
                  <a:prstClr val="black"/>
                </a:solidFill>
              </a:rPr>
              <a:t>Oxygen and work by the </a:t>
            </a:r>
            <a:br>
              <a:rPr lang="en-US" sz="1600" dirty="0" smtClean="0">
                <a:solidFill>
                  <a:prstClr val="black"/>
                </a:solidFill>
              </a:rPr>
            </a:br>
            <a:r>
              <a:rPr lang="en-US" sz="1600" b="1" dirty="0" smtClean="0">
                <a:solidFill>
                  <a:prstClr val="black"/>
                </a:solidFill>
              </a:rPr>
              <a:t>Performance Improvement Council (PIC)</a:t>
            </a: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r>
              <a:rPr lang="en-US" sz="1600" dirty="0" smtClean="0">
                <a:solidFill>
                  <a:prstClr val="black"/>
                </a:solidFill>
              </a:rPr>
              <a:t>The </a:t>
            </a:r>
            <a:r>
              <a:rPr lang="en-US" sz="1600" dirty="0">
                <a:solidFill>
                  <a:prstClr val="black"/>
                </a:solidFill>
              </a:rPr>
              <a:t>PIC ran multiple focus groups to test the face validity of Google’s results and applicability in </a:t>
            </a:r>
            <a:r>
              <a:rPr lang="en-US" sz="1600" dirty="0" smtClean="0">
                <a:solidFill>
                  <a:prstClr val="black"/>
                </a:solidFill>
              </a:rPr>
              <a:t>Government, changing </a:t>
            </a:r>
            <a:r>
              <a:rPr lang="en-US" sz="1600" dirty="0">
                <a:solidFill>
                  <a:prstClr val="black"/>
                </a:solidFill>
              </a:rPr>
              <a:t>nothing but a few of the behaviors associated with the 8 traits. Then PIC used brain science to design the cadence of the MGMT program – 16-week program with introduction of a new trait every 2 weeks. </a:t>
            </a:r>
            <a:r>
              <a:rPr lang="en-US" sz="1600" dirty="0" smtClean="0">
                <a:solidFill>
                  <a:prstClr val="black"/>
                </a:solidFill>
              </a:rPr>
              <a:t>Each </a:t>
            </a:r>
            <a:r>
              <a:rPr lang="en-US" sz="1600" dirty="0">
                <a:solidFill>
                  <a:prstClr val="black"/>
                </a:solidFill>
              </a:rPr>
              <a:t>2-week cycle includes a facilitated Trait Talk and a reminder Trait Tool.</a:t>
            </a:r>
          </a:p>
          <a:p>
            <a:pPr marL="285750" indent="-285750">
              <a:buFont typeface="Wingdings" panose="05000000000000000000" pitchFamily="2" charset="2"/>
              <a:buChar char="§"/>
            </a:pPr>
            <a:endParaRPr lang="en-US" dirty="0" smtClean="0">
              <a:solidFill>
                <a:prstClr val="black"/>
              </a:solidFill>
            </a:endParaRPr>
          </a:p>
          <a:p>
            <a:r>
              <a:rPr lang="en-US" sz="1500" b="1" dirty="0" smtClean="0">
                <a:solidFill>
                  <a:prstClr val="black"/>
                </a:solidFill>
              </a:rPr>
              <a:t>8 </a:t>
            </a:r>
            <a:r>
              <a:rPr lang="en-US" sz="1500" b="1" dirty="0">
                <a:solidFill>
                  <a:prstClr val="black"/>
                </a:solidFill>
              </a:rPr>
              <a:t>Management Traits (Behaviors) in Rank </a:t>
            </a:r>
            <a:r>
              <a:rPr lang="en-US" sz="1500" b="1" dirty="0" smtClean="0">
                <a:solidFill>
                  <a:prstClr val="black"/>
                </a:solidFill>
              </a:rPr>
              <a:t>Order</a:t>
            </a:r>
            <a:br>
              <a:rPr lang="en-US" sz="1500" b="1" dirty="0" smtClean="0">
                <a:solidFill>
                  <a:prstClr val="black"/>
                </a:solidFill>
              </a:rPr>
            </a:br>
            <a:endParaRPr lang="en-US" sz="1500" b="1" dirty="0">
              <a:solidFill>
                <a:prstClr val="black"/>
              </a:solidFill>
            </a:endParaRPr>
          </a:p>
          <a:p>
            <a:pPr marL="285750" indent="-285750">
              <a:buFont typeface="Wingdings" panose="05000000000000000000" pitchFamily="2" charset="2"/>
              <a:buChar char="«"/>
            </a:pPr>
            <a:r>
              <a:rPr lang="en-US" sz="1600" dirty="0">
                <a:solidFill>
                  <a:prstClr val="black"/>
                </a:solidFill>
              </a:rPr>
              <a:t>Be a good coach</a:t>
            </a:r>
          </a:p>
          <a:p>
            <a:pPr marL="285750" indent="-285750">
              <a:buFont typeface="Wingdings" panose="05000000000000000000" pitchFamily="2" charset="2"/>
              <a:buChar char="«"/>
            </a:pPr>
            <a:r>
              <a:rPr lang="en-US" sz="1600" dirty="0">
                <a:solidFill>
                  <a:prstClr val="black"/>
                </a:solidFill>
              </a:rPr>
              <a:t>Empower; don’t micromanage</a:t>
            </a:r>
          </a:p>
          <a:p>
            <a:pPr marL="285750" indent="-285750">
              <a:buFont typeface="Wingdings" panose="05000000000000000000" pitchFamily="2" charset="2"/>
              <a:buChar char="«"/>
            </a:pPr>
            <a:r>
              <a:rPr lang="en-US" sz="1600" dirty="0">
                <a:solidFill>
                  <a:prstClr val="black"/>
                </a:solidFill>
              </a:rPr>
              <a:t>Be interested in direct reports’ success and well­being</a:t>
            </a:r>
          </a:p>
          <a:p>
            <a:pPr marL="285750" indent="-285750">
              <a:buFont typeface="Wingdings" panose="05000000000000000000" pitchFamily="2" charset="2"/>
              <a:buChar char="«"/>
            </a:pPr>
            <a:r>
              <a:rPr lang="en-US" sz="1600" dirty="0">
                <a:solidFill>
                  <a:prstClr val="black"/>
                </a:solidFill>
              </a:rPr>
              <a:t>Be productive and results-­oriented</a:t>
            </a:r>
          </a:p>
          <a:p>
            <a:pPr marL="285750" indent="-285750">
              <a:buFont typeface="Wingdings" panose="05000000000000000000" pitchFamily="2" charset="2"/>
              <a:buChar char="«"/>
            </a:pPr>
            <a:r>
              <a:rPr lang="en-US" sz="1600" dirty="0">
                <a:solidFill>
                  <a:prstClr val="black"/>
                </a:solidFill>
              </a:rPr>
              <a:t>Be a good communicator and listen to your team</a:t>
            </a:r>
          </a:p>
          <a:p>
            <a:pPr marL="285750" indent="-285750">
              <a:buFont typeface="Wingdings" panose="05000000000000000000" pitchFamily="2" charset="2"/>
              <a:buChar char="«"/>
            </a:pPr>
            <a:r>
              <a:rPr lang="en-US" sz="1600" dirty="0">
                <a:solidFill>
                  <a:prstClr val="black"/>
                </a:solidFill>
              </a:rPr>
              <a:t>Help employees with career development</a:t>
            </a:r>
          </a:p>
          <a:p>
            <a:pPr marL="285750" indent="-285750">
              <a:buFont typeface="Wingdings" panose="05000000000000000000" pitchFamily="2" charset="2"/>
              <a:buChar char="«"/>
            </a:pPr>
            <a:r>
              <a:rPr lang="en-US" sz="1600" dirty="0">
                <a:solidFill>
                  <a:prstClr val="black"/>
                </a:solidFill>
              </a:rPr>
              <a:t>Have a clear vision and strategy</a:t>
            </a:r>
          </a:p>
          <a:p>
            <a:pPr marL="285750" indent="-285750">
              <a:buFont typeface="Wingdings" panose="05000000000000000000" pitchFamily="2" charset="2"/>
              <a:buChar char="«"/>
            </a:pPr>
            <a:r>
              <a:rPr lang="en-US" sz="1600" dirty="0">
                <a:solidFill>
                  <a:prstClr val="black"/>
                </a:solidFill>
              </a:rPr>
              <a:t>Have key technical skills so you can advise your team </a:t>
            </a:r>
          </a:p>
          <a:p>
            <a:endParaRPr lang="en-US" dirty="0">
              <a:solidFill>
                <a:prstClr val="black"/>
              </a:solidFill>
            </a:endParaRPr>
          </a:p>
        </p:txBody>
      </p:sp>
      <p:pic>
        <p:nvPicPr>
          <p:cNvPr id="1026" name="Picture 2" descr="C:\Users\mcnally-kristin-n\Pictures\googlelogo_color_272x92d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4661" y="1066800"/>
            <a:ext cx="1914939"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cnally-kristin-n\Pictures\Work Rules! 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613" y="3276600"/>
            <a:ext cx="1804987" cy="272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0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0"/>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Content Placeholder 1"/>
          <p:cNvSpPr txBox="1">
            <a:spLocks/>
          </p:cNvSpPr>
          <p:nvPr/>
        </p:nvSpPr>
        <p:spPr>
          <a:xfrm>
            <a:off x="533400" y="1219200"/>
            <a:ext cx="8229600" cy="5257800"/>
          </a:xfrm>
          <a:prstGeom prst="rect">
            <a:avLst/>
          </a:prstGeom>
        </p:spPr>
        <p:txBody>
          <a:bodyPr vert="horz" lIns="91440" tIns="45720" rIns="91440" bIns="45720" rtlCol="0">
            <a:normAutofit fontScale="4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74320" marR="0" lvl="0" indent="-274320" algn="l" defTabSz="914400" rtl="0" eaLnBrk="1" fontAlgn="auto" latinLnBrk="0" hangingPunct="1">
              <a:lnSpc>
                <a:spcPct val="120000"/>
              </a:lnSpc>
              <a:spcBef>
                <a:spcPct val="20000"/>
              </a:spcBef>
              <a:spcAft>
                <a:spcPts val="0"/>
              </a:spcAft>
              <a:buClrTx/>
              <a:buSzPct val="100000"/>
              <a:buFont typeface="Wingdings" panose="05000000000000000000" pitchFamily="2" charset="2"/>
              <a:buChar char="§"/>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r>
            <a:b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br>
            <a:endParaRPr kumimoji="0" lang="en-US" sz="6400" b="0" i="0" u="none" strike="noStrike" kern="1200" cap="none" spc="0" normalizeH="0" baseline="0" noProof="0" dirty="0" smtClean="0">
              <a:ln>
                <a:noFill/>
              </a:ln>
              <a:solidFill>
                <a:srgbClr val="073E87"/>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6400" b="0" i="0" u="none" strike="noStrike" kern="1200" cap="none" spc="0" normalizeH="0" baseline="0" noProof="0" dirty="0" smtClean="0">
                <a:ln>
                  <a:noFill/>
                </a:ln>
                <a:solidFill>
                  <a:srgbClr val="073E87"/>
                </a:solidFill>
                <a:effectLst/>
                <a:uLnTx/>
                <a:uFillTx/>
                <a:latin typeface="Candara"/>
                <a:ea typeface="+mn-ea"/>
                <a:cs typeface="+mn-cs"/>
              </a:rPr>
              <a:t/>
            </a:r>
            <a:br>
              <a:rPr kumimoji="0" lang="en-US" sz="6400" b="0" i="0" u="none" strike="noStrike" kern="1200" cap="none" spc="0" normalizeH="0" baseline="0" noProof="0" dirty="0" smtClean="0">
                <a:ln>
                  <a:noFill/>
                </a:ln>
                <a:solidFill>
                  <a:srgbClr val="073E87"/>
                </a:solidFill>
                <a:effectLst/>
                <a:uLnTx/>
                <a:uFillTx/>
                <a:latin typeface="Candara"/>
                <a:ea typeface="+mn-ea"/>
                <a:cs typeface="+mn-cs"/>
              </a:rPr>
            </a:br>
            <a:endParaRPr kumimoji="0" lang="en-US" sz="6400" b="0" i="0" u="none" strike="noStrike" kern="1200" cap="none" spc="0" normalizeH="0" baseline="0" noProof="0" dirty="0">
              <a:ln>
                <a:noFill/>
              </a:ln>
              <a:solidFill>
                <a:srgbClr val="073E87"/>
              </a:solidFill>
              <a:effectLst/>
              <a:uLnTx/>
              <a:uFillTx/>
              <a:latin typeface="Candara"/>
              <a:ea typeface="+mn-ea"/>
              <a:cs typeface="+mn-cs"/>
            </a:endParaRPr>
          </a:p>
        </p:txBody>
      </p:sp>
      <p:sp>
        <p:nvSpPr>
          <p:cNvPr id="7" name="Content Placeholder 2"/>
          <p:cNvSpPr txBox="1">
            <a:spLocks/>
          </p:cNvSpPr>
          <p:nvPr/>
        </p:nvSpPr>
        <p:spPr>
          <a:xfrm>
            <a:off x="326572" y="1051560"/>
            <a:ext cx="8588828" cy="4871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smtClean="0">
                <a:latin typeface="Calibri" panose="020F0502020204030204" pitchFamily="34" charset="0"/>
              </a:rPr>
              <a:t>Promotes </a:t>
            </a:r>
            <a:r>
              <a:rPr lang="en-US" sz="1600" dirty="0">
                <a:latin typeface="Calibri" panose="020F0502020204030204" pitchFamily="34" charset="0"/>
              </a:rPr>
              <a:t>employee engagement, career counseling, and development </a:t>
            </a:r>
            <a:r>
              <a:rPr lang="en-US" sz="1600" dirty="0" smtClean="0">
                <a:latin typeface="Calibri" panose="020F0502020204030204" pitchFamily="34" charset="0"/>
              </a:rPr>
              <a:t>in line </a:t>
            </a:r>
            <a:r>
              <a:rPr lang="en-US" sz="1600" dirty="0" smtClean="0">
                <a:latin typeface="Calibri" panose="020F0502020204030204" pitchFamily="34" charset="0"/>
              </a:rPr>
              <a:t>with </a:t>
            </a:r>
            <a:r>
              <a:rPr lang="en-US" sz="1600" dirty="0">
                <a:latin typeface="Calibri" panose="020F0502020204030204" pitchFamily="34" charset="0"/>
              </a:rPr>
              <a:t>DOL's </a:t>
            </a:r>
            <a:r>
              <a:rPr lang="en-US" sz="1600" dirty="0" smtClean="0">
                <a:latin typeface="Calibri" panose="020F0502020204030204" pitchFamily="34" charset="0"/>
              </a:rPr>
              <a:t>goals to improve </a:t>
            </a:r>
            <a:r>
              <a:rPr lang="en-US" sz="1600" dirty="0">
                <a:latin typeface="Calibri" panose="020F0502020204030204" pitchFamily="34" charset="0"/>
              </a:rPr>
              <a:t>employee networking, information sharing, and organizational performance.</a:t>
            </a:r>
            <a:endParaRPr lang="en-US" sz="1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r>
              <a:rPr kumimoji="0" lang="en-US" sz="1600" b="0" i="0" u="none" strike="noStrike" cap="none" spc="0" normalizeH="0" baseline="0" noProof="0" dirty="0" smtClean="0">
                <a:ln>
                  <a:noFill/>
                </a:ln>
                <a:solidFill>
                  <a:sysClr val="windowText" lastClr="000000"/>
                </a:solidFill>
                <a:effectLst/>
                <a:uLnTx/>
                <a:uFillTx/>
                <a:latin typeface="Calibri" panose="020F0502020204030204"/>
              </a:rPr>
              <a:t>Organizational</a:t>
            </a:r>
            <a:r>
              <a:rPr kumimoji="0" lang="en-US" sz="1600" b="0" i="0" u="none" strike="noStrike" cap="none" spc="0" normalizeH="0" noProof="0" dirty="0" smtClean="0">
                <a:ln>
                  <a:noFill/>
                </a:ln>
                <a:solidFill>
                  <a:sysClr val="windowText" lastClr="000000"/>
                </a:solidFill>
                <a:effectLst/>
                <a:uLnTx/>
                <a:uFillTx/>
                <a:latin typeface="Calibri" panose="020F0502020204030204"/>
              </a:rPr>
              <a:t> </a:t>
            </a:r>
            <a:r>
              <a:rPr kumimoji="0" lang="en-US" sz="1600" b="0" i="0" u="none" strike="noStrike" cap="none" spc="0" normalizeH="0" baseline="0" noProof="0" dirty="0" smtClean="0">
                <a:ln>
                  <a:noFill/>
                </a:ln>
                <a:solidFill>
                  <a:sysClr val="windowText" lastClr="000000"/>
                </a:solidFill>
                <a:effectLst/>
                <a:uLnTx/>
                <a:uFillTx/>
                <a:latin typeface="Calibri" panose="020F0502020204030204"/>
              </a:rPr>
              <a:t>Benefits of Mentoring:</a:t>
            </a:r>
          </a:p>
          <a:p>
            <a:pPr marR="0" lvl="0" algn="l" defTabSz="914400" rtl="0" eaLnBrk="1" fontAlgn="auto" latinLnBrk="0" hangingPunct="1">
              <a:lnSpc>
                <a:spcPct val="100000"/>
              </a:lnSpc>
              <a:spcBef>
                <a:spcPts val="1000"/>
              </a:spcBef>
              <a:spcAft>
                <a:spcPts val="0"/>
              </a:spcAft>
              <a:buClrTx/>
              <a:buSzTx/>
              <a:tabLst/>
              <a:defRPr/>
            </a:pPr>
            <a:r>
              <a:rPr lang="en-US" sz="1600" dirty="0" smtClean="0">
                <a:solidFill>
                  <a:sysClr val="windowText" lastClr="000000"/>
                </a:solidFill>
                <a:latin typeface="Calibri" panose="020F0502020204030204"/>
              </a:rPr>
              <a:t>Builds bench strength</a:t>
            </a:r>
          </a:p>
          <a:p>
            <a:pPr marR="0" lvl="0" algn="l" defTabSz="914400" rtl="0" eaLnBrk="1" fontAlgn="auto" latinLnBrk="0" hangingPunct="1">
              <a:lnSpc>
                <a:spcPct val="100000"/>
              </a:lnSpc>
              <a:spcBef>
                <a:spcPts val="1000"/>
              </a:spcBef>
              <a:spcAft>
                <a:spcPts val="0"/>
              </a:spcAft>
              <a:buClrTx/>
              <a:buSzTx/>
              <a:tabLst/>
              <a:defRPr/>
            </a:pPr>
            <a:r>
              <a:rPr lang="en-US" sz="1600" dirty="0" smtClean="0">
                <a:solidFill>
                  <a:sysClr val="windowText" lastClr="000000"/>
                </a:solidFill>
                <a:latin typeface="Calibri" panose="020F0502020204030204"/>
              </a:rPr>
              <a:t>Enhances employee performance</a:t>
            </a:r>
          </a:p>
          <a:p>
            <a:pPr marR="0" lvl="0" algn="l" defTabSz="914400" rtl="0" eaLnBrk="1" fontAlgn="auto" latinLnBrk="0" hangingPunct="1">
              <a:lnSpc>
                <a:spcPct val="100000"/>
              </a:lnSpc>
              <a:spcBef>
                <a:spcPts val="1000"/>
              </a:spcBef>
              <a:spcAft>
                <a:spcPts val="0"/>
              </a:spcAft>
              <a:buClrTx/>
              <a:buSzTx/>
              <a:tabLst/>
              <a:defRPr/>
            </a:pPr>
            <a:r>
              <a:rPr lang="en-US" sz="1600" dirty="0" smtClean="0">
                <a:solidFill>
                  <a:sysClr val="windowText" lastClr="000000"/>
                </a:solidFill>
                <a:latin typeface="Calibri" panose="020F0502020204030204"/>
              </a:rPr>
              <a:t>Improves retention</a:t>
            </a:r>
            <a:endParaRPr kumimoji="0" lang="en-US" sz="1600" b="0" i="0" u="none" strike="noStrike" cap="none" spc="0" normalizeH="0" baseline="0" noProof="0" dirty="0" smtClean="0">
              <a:ln>
                <a:noFill/>
              </a:ln>
              <a:solidFill>
                <a:sysClr val="windowText" lastClr="000000"/>
              </a:solidFill>
              <a:effectLst/>
              <a:uLnTx/>
              <a:uFillTx/>
              <a:latin typeface="Calibri" panose="020F0502020204030204"/>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1600" b="0" i="0" u="none" strike="noStrike" cap="none" spc="0" normalizeH="0" baseline="0" noProof="0" dirty="0" smtClean="0">
              <a:ln>
                <a:noFill/>
              </a:ln>
              <a:solidFill>
                <a:sysClr val="windowText" lastClr="000000"/>
              </a:solidFill>
              <a:effectLst/>
              <a:uLnTx/>
              <a:uFillTx/>
              <a:latin typeface="Calibri" panose="020F0502020204030204"/>
            </a:endParaRPr>
          </a:p>
          <a:p>
            <a:pPr marL="0" marR="0" lvl="0" indent="0" algn="l" defTabSz="914400" rtl="0" eaLnBrk="1" fontAlgn="auto" latinLnBrk="0" hangingPunct="1">
              <a:lnSpc>
                <a:spcPct val="100000"/>
              </a:lnSpc>
              <a:spcBef>
                <a:spcPts val="1000"/>
              </a:spcBef>
              <a:spcAft>
                <a:spcPts val="0"/>
              </a:spcAft>
              <a:buClrTx/>
              <a:buSzTx/>
              <a:buNone/>
              <a:tabLst/>
              <a:defRPr/>
            </a:pPr>
            <a:r>
              <a:rPr kumimoji="0" lang="en-US" sz="1600" b="0" i="0" u="none" strike="noStrike" cap="none" spc="0" normalizeH="0" baseline="0" noProof="0" dirty="0" smtClean="0">
                <a:ln>
                  <a:noFill/>
                </a:ln>
                <a:solidFill>
                  <a:sysClr val="windowText" lastClr="000000"/>
                </a:solidFill>
                <a:effectLst/>
                <a:uLnTx/>
                <a:uFillTx/>
                <a:latin typeface="Calibri" panose="020F0502020204030204"/>
              </a:rPr>
              <a:t>Mentoring Action Plan:</a:t>
            </a:r>
          </a:p>
          <a:p>
            <a:pPr marL="0" marR="0" lvl="0" indent="0" algn="l" defTabSz="914400" rtl="0" eaLnBrk="1" fontAlgn="auto" latinLnBrk="0" hangingPunct="1">
              <a:lnSpc>
                <a:spcPct val="100000"/>
              </a:lnSpc>
              <a:spcBef>
                <a:spcPts val="1000"/>
              </a:spcBef>
              <a:spcAft>
                <a:spcPts val="0"/>
              </a:spcAft>
              <a:buClrTx/>
              <a:buSzTx/>
              <a:buNone/>
              <a:tabLst/>
              <a:defRPr/>
            </a:pPr>
            <a:r>
              <a:rPr lang="en-US" sz="1600" dirty="0" smtClean="0">
                <a:solidFill>
                  <a:sysClr val="windowText" lastClr="000000"/>
                </a:solidFill>
                <a:latin typeface="Calibri" panose="020F0502020204030204"/>
              </a:rPr>
              <a:t>Accountability for competency development, goal planning/accomplishment, resource identification, timelines</a:t>
            </a:r>
            <a:r>
              <a:rPr kumimoji="0" lang="en-US" sz="1600" b="0" i="0" u="none" strike="noStrike" kern="1200" cap="none" spc="0" normalizeH="0" baseline="0" noProof="0" dirty="0" smtClean="0">
                <a:ln>
                  <a:noFill/>
                </a:ln>
                <a:solidFill>
                  <a:sysClr val="windowText" lastClr="000000"/>
                </a:solidFill>
                <a:effectLst/>
                <a:uLnTx/>
                <a:uFillTx/>
                <a:latin typeface="Calibri" panose="020F0502020204030204"/>
              </a:rPr>
              <a:t/>
            </a:r>
            <a:br>
              <a:rPr kumimoji="0" lang="en-US" sz="1600" b="0" i="0" u="none" strike="noStrike" kern="1200" cap="none" spc="0" normalizeH="0" baseline="0" noProof="0" dirty="0" smtClean="0">
                <a:ln>
                  <a:noFill/>
                </a:ln>
                <a:solidFill>
                  <a:sysClr val="windowText" lastClr="000000"/>
                </a:solidFill>
                <a:effectLst/>
                <a:uLnTx/>
                <a:uFillTx/>
                <a:latin typeface="Calibri" panose="020F0502020204030204"/>
              </a:rPr>
            </a:br>
            <a:endParaRPr kumimoji="0" lang="en-US" sz="1600" b="0" i="0" u="none" strike="noStrike" kern="1200" cap="none" spc="0" normalizeH="0" baseline="0" noProof="0" dirty="0" smtClean="0">
              <a:ln>
                <a:noFill/>
              </a:ln>
              <a:solidFill>
                <a:sysClr val="windowText" lastClr="000000"/>
              </a:solidFill>
              <a:effectLst/>
              <a:uLnTx/>
              <a:uFillTx/>
              <a:latin typeface="Calibri" panose="020F0502020204030204"/>
            </a:endParaRPr>
          </a:p>
          <a:p>
            <a:pPr marL="685800" marR="0" lvl="1"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457200" marR="0" lvl="1"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457200" marR="0" lvl="1"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8"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prstClr val="black"/>
                </a:solidFill>
                <a:cs typeface="Times New Roman" panose="02020603050405020304" pitchFamily="18" charset="0"/>
              </a:rPr>
              <a:t>Mentoring@Labor</a:t>
            </a:r>
            <a:endParaRPr lang="en-US" sz="2800" b="1" dirty="0">
              <a:solidFill>
                <a:prstClr val="black"/>
              </a:solidFill>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590800" y="4574020"/>
            <a:ext cx="4498046" cy="2147455"/>
          </a:xfrm>
          <a:prstGeom prst="rect">
            <a:avLst/>
          </a:prstGeom>
        </p:spPr>
      </p:pic>
    </p:spTree>
    <p:extLst>
      <p:ext uri="{BB962C8B-B14F-4D97-AF65-F5344CB8AC3E}">
        <p14:creationId xmlns:p14="http://schemas.microsoft.com/office/powerpoint/2010/main" val="1618256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0"/>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Content Placeholder 1"/>
          <p:cNvSpPr txBox="1">
            <a:spLocks/>
          </p:cNvSpPr>
          <p:nvPr/>
        </p:nvSpPr>
        <p:spPr>
          <a:xfrm>
            <a:off x="533400" y="990600"/>
            <a:ext cx="8229600" cy="5257800"/>
          </a:xfrm>
          <a:prstGeom prst="rect">
            <a:avLst/>
          </a:prstGeom>
        </p:spPr>
        <p:txBody>
          <a:bodyPr vert="horz" lIns="91440" tIns="45720" rIns="91440" bIns="45720" rtlCol="0">
            <a:normAutofit fontScale="3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Tx/>
              <a:buNone/>
            </a:pPr>
            <a:r>
              <a:rPr lang="en-US" sz="4900" dirty="0" smtClean="0">
                <a:solidFill>
                  <a:schemeClr val="tx1"/>
                </a:solidFill>
                <a:latin typeface="Calibri"/>
              </a:rPr>
              <a:t>Interactive tool available to all employees that provides </a:t>
            </a:r>
            <a:r>
              <a:rPr kumimoji="0" lang="en-US" sz="4900" b="0" i="0" u="none" strike="noStrike" kern="1200" cap="none" spc="0" normalizeH="0" baseline="0" noProof="0" dirty="0" smtClean="0">
                <a:ln>
                  <a:noFill/>
                </a:ln>
                <a:solidFill>
                  <a:schemeClr val="tx1"/>
                </a:solidFill>
                <a:effectLst/>
                <a:uLnTx/>
                <a:uFillTx/>
                <a:latin typeface="Calibri"/>
              </a:rPr>
              <a:t>current </a:t>
            </a:r>
            <a:r>
              <a:rPr kumimoji="0" lang="en-US" sz="4900" b="0" i="0" u="none" strike="noStrike" kern="1200" cap="none" spc="0" normalizeH="0" baseline="0" noProof="0" dirty="0">
                <a:ln>
                  <a:noFill/>
                </a:ln>
                <a:solidFill>
                  <a:schemeClr val="tx1"/>
                </a:solidFill>
                <a:effectLst/>
                <a:uLnTx/>
                <a:uFillTx/>
                <a:latin typeface="Calibri"/>
              </a:rPr>
              <a:t>demographic data and employee statistics </a:t>
            </a:r>
            <a:r>
              <a:rPr lang="en-US" sz="4900" dirty="0" smtClean="0">
                <a:solidFill>
                  <a:schemeClr val="tx1"/>
                </a:solidFill>
                <a:latin typeface="Calibri"/>
              </a:rPr>
              <a:t>to drive better </a:t>
            </a:r>
            <a:r>
              <a:rPr kumimoji="0" lang="en-US" sz="4900" b="0" i="0" u="none" strike="noStrike" kern="1200" cap="none" spc="0" normalizeH="0" baseline="0" noProof="0" dirty="0" smtClean="0">
                <a:ln>
                  <a:noFill/>
                </a:ln>
                <a:solidFill>
                  <a:schemeClr val="tx1"/>
                </a:solidFill>
                <a:effectLst/>
                <a:uLnTx/>
                <a:uFillTx/>
                <a:latin typeface="Calibri"/>
              </a:rPr>
              <a:t>understanding and use of diversity </a:t>
            </a:r>
            <a:r>
              <a:rPr kumimoji="0" lang="en-US" sz="4900" b="0" i="0" u="none" strike="noStrike" kern="1200" cap="none" spc="0" normalizeH="0" baseline="0" noProof="0" dirty="0" smtClean="0">
                <a:ln>
                  <a:noFill/>
                </a:ln>
                <a:solidFill>
                  <a:schemeClr val="tx1"/>
                </a:solidFill>
                <a:effectLst/>
                <a:uLnTx/>
                <a:uFillTx/>
                <a:latin typeface="Calibri"/>
              </a:rPr>
              <a:t>metrics.</a:t>
            </a:r>
            <a:endParaRPr kumimoji="0" lang="en-US" sz="4900" b="0" i="0" u="none" strike="noStrike" kern="1200" cap="none" spc="0" normalizeH="0" baseline="0" noProof="0" dirty="0">
              <a:ln>
                <a:noFill/>
              </a:ln>
              <a:solidFill>
                <a:schemeClr val="tx1"/>
              </a:solidFill>
              <a:effectLst/>
              <a:uLnTx/>
              <a:uFillTx/>
              <a:latin typeface="Calibri"/>
            </a:endParaRPr>
          </a:p>
          <a:p>
            <a:pPr marL="0" marR="0" lvl="0" indent="0" algn="l" defTabSz="914400" rtl="0" eaLnBrk="1" fontAlgn="auto" latinLnBrk="0" hangingPunct="1">
              <a:lnSpc>
                <a:spcPct val="120000"/>
              </a:lnSpc>
              <a:spcBef>
                <a:spcPct val="20000"/>
              </a:spcBef>
              <a:spcAft>
                <a:spcPts val="0"/>
              </a:spcAft>
              <a:buClrTx/>
              <a:buSzPct val="100000"/>
              <a:buNone/>
              <a:tabLst/>
              <a:defRPr/>
            </a:pP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20000"/>
              </a:lnSpc>
              <a:spcBef>
                <a:spcPct val="20000"/>
              </a:spcBef>
              <a:spcAft>
                <a:spcPts val="0"/>
              </a:spcAft>
              <a:buClrTx/>
              <a:buSzPct val="100000"/>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r>
            <a:b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br>
            <a:endParaRPr kumimoji="0" lang="en-US" sz="6400" b="0" i="0" u="none" strike="noStrike" kern="1200" cap="none" spc="0" normalizeH="0" baseline="0" noProof="0" dirty="0" smtClean="0">
              <a:ln>
                <a:noFill/>
              </a:ln>
              <a:solidFill>
                <a:srgbClr val="073E87"/>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6400" b="0" i="0" u="none" strike="noStrike" kern="1200" cap="none" spc="0" normalizeH="0" baseline="0" noProof="0" dirty="0" smtClean="0">
                <a:ln>
                  <a:noFill/>
                </a:ln>
                <a:solidFill>
                  <a:srgbClr val="073E87"/>
                </a:solidFill>
                <a:effectLst/>
                <a:uLnTx/>
                <a:uFillTx/>
                <a:latin typeface="Candara"/>
                <a:ea typeface="+mn-ea"/>
                <a:cs typeface="+mn-cs"/>
              </a:rPr>
              <a:t/>
            </a:r>
            <a:br>
              <a:rPr kumimoji="0" lang="en-US" sz="6400" b="0" i="0" u="none" strike="noStrike" kern="1200" cap="none" spc="0" normalizeH="0" baseline="0" noProof="0" dirty="0" smtClean="0">
                <a:ln>
                  <a:noFill/>
                </a:ln>
                <a:solidFill>
                  <a:srgbClr val="073E87"/>
                </a:solidFill>
                <a:effectLst/>
                <a:uLnTx/>
                <a:uFillTx/>
                <a:latin typeface="Candara"/>
                <a:ea typeface="+mn-ea"/>
                <a:cs typeface="+mn-cs"/>
              </a:rPr>
            </a:br>
            <a:endParaRPr kumimoji="0" lang="en-US" sz="6400" b="0" i="0" u="none" strike="noStrike" kern="1200" cap="none" spc="0" normalizeH="0" baseline="0" noProof="0" dirty="0">
              <a:ln>
                <a:noFill/>
              </a:ln>
              <a:solidFill>
                <a:srgbClr val="073E87"/>
              </a:solidFill>
              <a:effectLst/>
              <a:uLnTx/>
              <a:uFillTx/>
              <a:latin typeface="Candara"/>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41218"/>
            <a:ext cx="7315200" cy="5280257"/>
          </a:xfrm>
          <a:prstGeom prst="rect">
            <a:avLst/>
          </a:prstGeom>
        </p:spPr>
      </p:pic>
      <p:sp>
        <p:nvSpPr>
          <p:cNvPr id="7"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cs typeface="Times New Roman" panose="02020603050405020304" pitchFamily="18" charset="0"/>
              </a:rPr>
              <a:t>Diversity Data Dashboard</a:t>
            </a:r>
            <a:endParaRPr lang="en-US"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38506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0"/>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67318-0CE1-449D-93D0-BBB2BFF8DAB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Content Placeholder 1"/>
          <p:cNvSpPr txBox="1">
            <a:spLocks/>
          </p:cNvSpPr>
          <p:nvPr/>
        </p:nvSpPr>
        <p:spPr>
          <a:xfrm>
            <a:off x="533400" y="914400"/>
            <a:ext cx="8229600" cy="5257800"/>
          </a:xfrm>
          <a:prstGeom prst="rect">
            <a:avLst/>
          </a:prstGeom>
        </p:spPr>
        <p:txBody>
          <a:bodyPr vert="horz" lIns="91440" tIns="45720" rIns="91440" bIns="45720" rtlCol="0">
            <a:normAutofit fontScale="2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100000"/>
              <a:buNone/>
              <a:tabLst/>
              <a:defRPr/>
            </a:pPr>
            <a:r>
              <a:rPr kumimoji="0" lang="en-US" sz="80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Goals</a:t>
            </a:r>
          </a:p>
          <a:p>
            <a:pPr>
              <a:lnSpc>
                <a:spcPct val="120000"/>
              </a:lnSpc>
              <a:buClrTx/>
              <a:buFont typeface="Arial" panose="020B0604020202020204" pitchFamily="34" charset="0"/>
              <a:buChar char="•"/>
              <a:defRPr/>
            </a:pPr>
            <a:r>
              <a:rPr lang="en-US" sz="6800" dirty="0">
                <a:solidFill>
                  <a:prstClr val="black"/>
                </a:solidFill>
                <a:latin typeface="Calibri" panose="020F0502020204030204" pitchFamily="34" charset="0"/>
                <a:cs typeface="Calibri" panose="020F0502020204030204" pitchFamily="34" charset="0"/>
              </a:rPr>
              <a:t>Build upon successes of past Departmental/Agency engagement efforts and </a:t>
            </a:r>
            <a:r>
              <a:rPr lang="en-US" sz="6800" dirty="0" smtClean="0">
                <a:solidFill>
                  <a:prstClr val="black"/>
                </a:solidFill>
                <a:latin typeface="Calibri" panose="020F0502020204030204" pitchFamily="34" charset="0"/>
                <a:cs typeface="Calibri" panose="020F0502020204030204" pitchFamily="34" charset="0"/>
              </a:rPr>
              <a:t>FEVS focus areas - Leadership</a:t>
            </a:r>
            <a:r>
              <a:rPr lang="en-US" sz="6800" dirty="0">
                <a:solidFill>
                  <a:prstClr val="black"/>
                </a:solidFill>
                <a:latin typeface="Calibri" panose="020F0502020204030204" pitchFamily="34" charset="0"/>
                <a:cs typeface="Calibri" panose="020F0502020204030204" pitchFamily="34" charset="0"/>
              </a:rPr>
              <a:t>, Training, Innovation </a:t>
            </a:r>
            <a:r>
              <a:rPr lang="en-US" sz="6800" dirty="0" smtClean="0">
                <a:solidFill>
                  <a:prstClr val="black"/>
                </a:solidFill>
                <a:latin typeface="Calibri" panose="020F0502020204030204" pitchFamily="34" charset="0"/>
                <a:cs typeface="Calibri" panose="020F0502020204030204" pitchFamily="34" charset="0"/>
              </a:rPr>
              <a:t>- to </a:t>
            </a:r>
            <a:r>
              <a:rPr lang="en-US" sz="6800" dirty="0">
                <a:solidFill>
                  <a:prstClr val="black"/>
                </a:solidFill>
                <a:latin typeface="Calibri" panose="020F0502020204030204" pitchFamily="34" charset="0"/>
                <a:cs typeface="Calibri" panose="020F0502020204030204" pitchFamily="34" charset="0"/>
              </a:rPr>
              <a:t>create a comprehensive yet streamlined </a:t>
            </a:r>
            <a:r>
              <a:rPr lang="en-US" sz="6800" dirty="0" smtClean="0">
                <a:solidFill>
                  <a:prstClr val="black"/>
                </a:solidFill>
                <a:latin typeface="Calibri" panose="020F0502020204030204" pitchFamily="34" charset="0"/>
                <a:cs typeface="Calibri" panose="020F0502020204030204" pitchFamily="34" charset="0"/>
              </a:rPr>
              <a:t>Performance Culture Index </a:t>
            </a:r>
            <a:r>
              <a:rPr lang="en-US" sz="6800" dirty="0">
                <a:solidFill>
                  <a:prstClr val="black"/>
                </a:solidFill>
                <a:latin typeface="Calibri" panose="020F0502020204030204" pitchFamily="34" charset="0"/>
                <a:cs typeface="Calibri" panose="020F0502020204030204" pitchFamily="34" charset="0"/>
              </a:rPr>
              <a:t>(15 questions</a:t>
            </a:r>
            <a:r>
              <a:rPr lang="en-US" sz="6800" dirty="0" smtClean="0">
                <a:solidFill>
                  <a:prstClr val="black"/>
                </a:solidFill>
                <a:latin typeface="Calibri" panose="020F0502020204030204" pitchFamily="34" charset="0"/>
                <a:cs typeface="Calibri" panose="020F0502020204030204" pitchFamily="34" charset="0"/>
              </a:rPr>
              <a:t>) to simplify data tracking and action planning</a:t>
            </a:r>
            <a:endParaRPr lang="en-US" sz="6800" dirty="0">
              <a:solidFill>
                <a:prstClr val="black"/>
              </a:solidFill>
              <a:latin typeface="Calibri" panose="020F0502020204030204" pitchFamily="34" charset="0"/>
              <a:cs typeface="Calibri" panose="020F0502020204030204" pitchFamily="34" charset="0"/>
            </a:endParaRPr>
          </a:p>
          <a:p>
            <a:pPr>
              <a:lnSpc>
                <a:spcPct val="120000"/>
              </a:lnSpc>
              <a:buClrTx/>
              <a:buFont typeface="Arial" panose="020B0604020202020204" pitchFamily="34" charset="0"/>
              <a:buChar char="•"/>
              <a:defRPr/>
            </a:pPr>
            <a:r>
              <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Evolve DOL’s engagement</a:t>
            </a:r>
            <a:r>
              <a:rPr kumimoji="0" lang="en-US" sz="68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strategy</a:t>
            </a:r>
            <a:r>
              <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6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reflect Government reform </a:t>
            </a:r>
            <a:r>
              <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imperatives;</a:t>
            </a:r>
            <a:r>
              <a:rPr kumimoji="0" lang="en-US" sz="68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and align with </a:t>
            </a:r>
            <a:r>
              <a:rPr lang="en-US" sz="6800" dirty="0" smtClean="0">
                <a:solidFill>
                  <a:prstClr val="black"/>
                </a:solidFill>
                <a:latin typeface="Calibri" panose="020F0502020204030204" pitchFamily="34" charset="0"/>
                <a:cs typeface="Calibri" panose="020F0502020204030204" pitchFamily="34" charset="0"/>
              </a:rPr>
              <a:t>OPM’s and DOL’s </a:t>
            </a:r>
            <a:r>
              <a:rPr lang="en-US" sz="6800" dirty="0">
                <a:solidFill>
                  <a:prstClr val="black"/>
                </a:solidFill>
                <a:latin typeface="Calibri" panose="020F0502020204030204" pitchFamily="34" charset="0"/>
                <a:cs typeface="Calibri" panose="020F0502020204030204" pitchFamily="34" charset="0"/>
              </a:rPr>
              <a:t>Human Capital strategic and operational </a:t>
            </a:r>
            <a:r>
              <a:rPr lang="en-US" sz="6800" dirty="0" smtClean="0">
                <a:solidFill>
                  <a:prstClr val="black"/>
                </a:solidFill>
                <a:latin typeface="Calibri" panose="020F0502020204030204" pitchFamily="34" charset="0"/>
                <a:cs typeface="Calibri" panose="020F0502020204030204" pitchFamily="34" charset="0"/>
              </a:rPr>
              <a:t>plans, DOL leadership priorities, </a:t>
            </a:r>
            <a:r>
              <a:rPr lang="en-US" sz="6800" dirty="0">
                <a:solidFill>
                  <a:prstClr val="black"/>
                </a:solidFill>
                <a:latin typeface="Calibri" panose="020F0502020204030204" pitchFamily="34" charset="0"/>
                <a:cs typeface="Calibri" panose="020F0502020204030204" pitchFamily="34" charset="0"/>
              </a:rPr>
              <a:t>and the President’s Management Agenda (PMA</a:t>
            </a:r>
            <a:r>
              <a:rPr lang="en-US" sz="6800" dirty="0" smtClean="0">
                <a:solidFill>
                  <a:prstClr val="black"/>
                </a:solidFill>
                <a:latin typeface="Calibri" panose="020F0502020204030204" pitchFamily="34" charset="0"/>
                <a:cs typeface="Calibri" panose="020F0502020204030204" pitchFamily="34" charset="0"/>
              </a:rPr>
              <a:t>)</a:t>
            </a:r>
            <a:endPar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endParaRPr>
          </a:p>
          <a:p>
            <a:pPr>
              <a:lnSpc>
                <a:spcPct val="120000"/>
              </a:lnSpc>
              <a:buClrTx/>
              <a:buFont typeface="Arial" panose="020B0604020202020204" pitchFamily="34" charset="0"/>
              <a:buChar char="•"/>
              <a:defRPr/>
            </a:pPr>
            <a:r>
              <a:rPr lang="en-US" sz="6800" dirty="0">
                <a:solidFill>
                  <a:prstClr val="black"/>
                </a:solidFill>
                <a:latin typeface="Calibri" panose="020F0502020204030204" pitchFamily="34" charset="0"/>
                <a:cs typeface="Calibri" panose="020F0502020204030204" pitchFamily="34" charset="0"/>
              </a:rPr>
              <a:t>Promote shared responsibility and continued traction for engagement across </a:t>
            </a:r>
            <a:r>
              <a:rPr lang="en-US" sz="6800" dirty="0" smtClean="0">
                <a:solidFill>
                  <a:prstClr val="black"/>
                </a:solidFill>
                <a:latin typeface="Calibri" panose="020F0502020204030204" pitchFamily="34" charset="0"/>
                <a:cs typeface="Calibri" panose="020F0502020204030204" pitchFamily="34" charset="0"/>
              </a:rPr>
              <a:t>DOL</a:t>
            </a:r>
            <a:endParaRPr kumimoji="0" lang="en-US" sz="6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20000"/>
              </a:lnSpc>
              <a:spcBef>
                <a:spcPct val="20000"/>
              </a:spcBef>
              <a:spcAft>
                <a:spcPts val="0"/>
              </a:spcAft>
              <a:buClrTx/>
              <a:buSzPct val="100000"/>
              <a:buFont typeface="Arial" panose="020B0604020202020204" pitchFamily="34" charset="0"/>
              <a:buChar char="•"/>
              <a:tabLst/>
              <a:defRPr/>
            </a:pPr>
            <a:r>
              <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Hold </a:t>
            </a:r>
            <a:r>
              <a:rPr lang="en-US" sz="6800" dirty="0">
                <a:solidFill>
                  <a:prstClr val="black"/>
                </a:solidFill>
                <a:latin typeface="Calibri" panose="020F0502020204030204" pitchFamily="34" charset="0"/>
                <a:cs typeface="Calibri" panose="020F0502020204030204" pitchFamily="34" charset="0"/>
              </a:rPr>
              <a:t>A</a:t>
            </a:r>
            <a:r>
              <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gencies,</a:t>
            </a:r>
            <a:r>
              <a:rPr kumimoji="0" lang="en-US" sz="6800" b="0"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leaders</a:t>
            </a:r>
            <a:r>
              <a:rPr kumimoji="0" lang="en-US" sz="6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6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employees accountable for improved individual and organizational performance</a:t>
            </a:r>
          </a:p>
          <a:p>
            <a:pPr marL="0" indent="0">
              <a:lnSpc>
                <a:spcPct val="120000"/>
              </a:lnSpc>
              <a:buClrTx/>
              <a:buNone/>
              <a:defRPr/>
            </a:pPr>
            <a:endParaRPr lang="en-US" sz="7200" b="1" dirty="0" smtClean="0">
              <a:solidFill>
                <a:prstClr val="black"/>
              </a:solidFill>
              <a:latin typeface="Calibri" panose="020F0502020204030204" pitchFamily="34" charset="0"/>
              <a:cs typeface="Calibri" panose="020F0502020204030204" pitchFamily="34" charset="0"/>
            </a:endParaRPr>
          </a:p>
          <a:p>
            <a:pPr marL="0" indent="0">
              <a:lnSpc>
                <a:spcPct val="120000"/>
              </a:lnSpc>
              <a:buClrTx/>
              <a:buNone/>
              <a:defRPr/>
            </a:pPr>
            <a:r>
              <a:rPr lang="en-US" sz="7200" b="1" dirty="0" smtClean="0">
                <a:solidFill>
                  <a:prstClr val="black"/>
                </a:solidFill>
                <a:latin typeface="Calibri" panose="020F0502020204030204" pitchFamily="34" charset="0"/>
                <a:cs typeface="Calibri" panose="020F0502020204030204" pitchFamily="34" charset="0"/>
              </a:rPr>
              <a:t>Outcomes</a:t>
            </a:r>
          </a:p>
          <a:p>
            <a:pPr>
              <a:lnSpc>
                <a:spcPct val="120000"/>
              </a:lnSpc>
              <a:buClrTx/>
              <a:buFont typeface="Arial" panose="020B0604020202020204" pitchFamily="34" charset="0"/>
              <a:buChar char="•"/>
              <a:defRPr/>
            </a:pPr>
            <a:r>
              <a:rPr lang="en-US" sz="6800" dirty="0" smtClean="0">
                <a:solidFill>
                  <a:prstClr val="black"/>
                </a:solidFill>
                <a:latin typeface="Calibri" panose="020F0502020204030204" pitchFamily="34" charset="0"/>
                <a:cs typeface="Calibri" panose="020F0502020204030204" pitchFamily="34" charset="0"/>
              </a:rPr>
              <a:t>Increased ownership and accountability for progress</a:t>
            </a:r>
          </a:p>
          <a:p>
            <a:pPr>
              <a:lnSpc>
                <a:spcPct val="120000"/>
              </a:lnSpc>
              <a:buClrTx/>
              <a:buFont typeface="Arial" panose="020B0604020202020204" pitchFamily="34" charset="0"/>
              <a:buChar char="•"/>
              <a:defRPr/>
            </a:pPr>
            <a:r>
              <a:rPr lang="en-US" sz="6800" dirty="0" smtClean="0">
                <a:solidFill>
                  <a:prstClr val="black"/>
                </a:solidFill>
                <a:latin typeface="Calibri" panose="020F0502020204030204" pitchFamily="34" charset="0"/>
                <a:cs typeface="Calibri" panose="020F0502020204030204" pitchFamily="34" charset="0"/>
              </a:rPr>
              <a:t>Better strategic and operational alignment</a:t>
            </a:r>
          </a:p>
          <a:p>
            <a:pPr>
              <a:lnSpc>
                <a:spcPct val="120000"/>
              </a:lnSpc>
              <a:buClrTx/>
              <a:buFont typeface="Arial" panose="020B0604020202020204" pitchFamily="34" charset="0"/>
              <a:buChar char="•"/>
              <a:defRPr/>
            </a:pPr>
            <a:r>
              <a:rPr lang="en-US" sz="6800" dirty="0" smtClean="0">
                <a:solidFill>
                  <a:prstClr val="black"/>
                </a:solidFill>
                <a:latin typeface="Calibri" panose="020F0502020204030204" pitchFamily="34" charset="0"/>
                <a:cs typeface="Calibri" panose="020F0502020204030204" pitchFamily="34" charset="0"/>
              </a:rPr>
              <a:t>Stronger relationships with employees, engagement </a:t>
            </a:r>
            <a:br>
              <a:rPr lang="en-US" sz="6800" dirty="0" smtClean="0">
                <a:solidFill>
                  <a:prstClr val="black"/>
                </a:solidFill>
                <a:latin typeface="Calibri" panose="020F0502020204030204" pitchFamily="34" charset="0"/>
                <a:cs typeface="Calibri" panose="020F0502020204030204" pitchFamily="34" charset="0"/>
              </a:rPr>
            </a:br>
            <a:r>
              <a:rPr lang="en-US" sz="6800" dirty="0" smtClean="0">
                <a:solidFill>
                  <a:prstClr val="black"/>
                </a:solidFill>
                <a:latin typeface="Calibri" panose="020F0502020204030204" pitchFamily="34" charset="0"/>
                <a:cs typeface="Calibri" panose="020F0502020204030204" pitchFamily="34" charset="0"/>
              </a:rPr>
              <a:t>SMEs, Affinity Groups, and Unions across DOL</a:t>
            </a:r>
          </a:p>
          <a:p>
            <a:pPr>
              <a:lnSpc>
                <a:spcPct val="120000"/>
              </a:lnSpc>
              <a:buClrTx/>
              <a:buFont typeface="Arial" panose="020B0604020202020204" pitchFamily="34" charset="0"/>
              <a:buChar char="•"/>
              <a:defRPr/>
            </a:pPr>
            <a:r>
              <a:rPr lang="en-US" sz="6800" dirty="0" smtClean="0">
                <a:solidFill>
                  <a:prstClr val="black"/>
                </a:solidFill>
                <a:latin typeface="Calibri" panose="020F0502020204030204" pitchFamily="34" charset="0"/>
                <a:cs typeface="Calibri" panose="020F0502020204030204" pitchFamily="34" charset="0"/>
              </a:rPr>
              <a:t>More effective communications related to FEVS and beyond</a:t>
            </a:r>
            <a:endParaRPr lang="en-US" sz="68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20000"/>
              </a:lnSpc>
              <a:spcBef>
                <a:spcPct val="20000"/>
              </a:spcBef>
              <a:spcAft>
                <a:spcPts val="0"/>
              </a:spcAft>
              <a:buClrTx/>
              <a:buSzPct val="100000"/>
              <a:buFont typeface="Arial" panose="020B0604020202020204" pitchFamily="34" charset="0"/>
              <a:buChar char="•"/>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7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r>
            <a:br>
              <a:rPr kumimoji="0" lang="en-US" sz="72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br>
            <a:endParaRPr kumimoji="0" lang="en-US" sz="6400" b="0" i="0" u="none" strike="noStrike" kern="1200" cap="none" spc="0" normalizeH="0" baseline="0" noProof="0" dirty="0" smtClean="0">
              <a:ln>
                <a:noFill/>
              </a:ln>
              <a:solidFill>
                <a:srgbClr val="073E87"/>
              </a:solidFill>
              <a:effectLst/>
              <a:uLnTx/>
              <a:uFillTx/>
              <a:latin typeface="Candara"/>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US" sz="6400" b="0" i="0" u="none" strike="noStrike" kern="1200" cap="none" spc="0" normalizeH="0" baseline="0" noProof="0" dirty="0" smtClean="0">
                <a:ln>
                  <a:noFill/>
                </a:ln>
                <a:solidFill>
                  <a:srgbClr val="073E87"/>
                </a:solidFill>
                <a:effectLst/>
                <a:uLnTx/>
                <a:uFillTx/>
                <a:latin typeface="Candara"/>
                <a:ea typeface="+mn-ea"/>
                <a:cs typeface="+mn-cs"/>
              </a:rPr>
              <a:t/>
            </a:r>
            <a:br>
              <a:rPr kumimoji="0" lang="en-US" sz="6400" b="0" i="0" u="none" strike="noStrike" kern="1200" cap="none" spc="0" normalizeH="0" baseline="0" noProof="0" dirty="0" smtClean="0">
                <a:ln>
                  <a:noFill/>
                </a:ln>
                <a:solidFill>
                  <a:srgbClr val="073E87"/>
                </a:solidFill>
                <a:effectLst/>
                <a:uLnTx/>
                <a:uFillTx/>
                <a:latin typeface="Candara"/>
                <a:ea typeface="+mn-ea"/>
                <a:cs typeface="+mn-cs"/>
              </a:rPr>
            </a:br>
            <a:endParaRPr kumimoji="0" lang="en-US" sz="6400" b="0" i="0" u="none" strike="noStrike" kern="1200" cap="none" spc="0" normalizeH="0" baseline="0" noProof="0" dirty="0">
              <a:ln>
                <a:noFill/>
              </a:ln>
              <a:solidFill>
                <a:srgbClr val="073E87"/>
              </a:solidFill>
              <a:effectLst/>
              <a:uLnTx/>
              <a:uFillTx/>
              <a:latin typeface="Candara"/>
              <a:ea typeface="+mn-ea"/>
              <a:cs typeface="+mn-cs"/>
            </a:endParaRPr>
          </a:p>
        </p:txBody>
      </p:sp>
      <p:pic>
        <p:nvPicPr>
          <p:cNvPr id="2" name="Picture 1"/>
          <p:cNvPicPr>
            <a:picLocks noChangeAspect="1"/>
          </p:cNvPicPr>
          <p:nvPr/>
        </p:nvPicPr>
        <p:blipFill>
          <a:blip r:embed="rId3"/>
          <a:stretch>
            <a:fillRect/>
          </a:stretch>
        </p:blipFill>
        <p:spPr>
          <a:xfrm>
            <a:off x="5867400" y="3581400"/>
            <a:ext cx="2971800" cy="2015756"/>
          </a:xfrm>
          <a:prstGeom prst="rect">
            <a:avLst/>
          </a:prstGeom>
        </p:spPr>
      </p:pic>
      <p:sp>
        <p:nvSpPr>
          <p:cNvPr id="7" name="Title 5"/>
          <p:cNvSpPr txBox="1">
            <a:spLocks/>
          </p:cNvSpPr>
          <p:nvPr/>
        </p:nvSpPr>
        <p:spPr>
          <a:xfrm>
            <a:off x="533400" y="228600"/>
            <a:ext cx="7962900" cy="5486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prstClr val="black"/>
                </a:solidFill>
                <a:cs typeface="Times New Roman" panose="02020603050405020304" pitchFamily="18" charset="0"/>
              </a:rPr>
              <a:t>Employee Engagement Action Planning</a:t>
            </a:r>
            <a:endParaRPr lang="en-US"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3855416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ngles">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2_Angles">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927E48EAC124280E879EE1D47C1C5" ma:contentTypeVersion="3" ma:contentTypeDescription="Create a new document." ma:contentTypeScope="" ma:versionID="5784f72b0d1cf9e381961425fdfb71cc">
  <xsd:schema xmlns:xsd="http://www.w3.org/2001/XMLSchema" xmlns:xs="http://www.w3.org/2001/XMLSchema" xmlns:p="http://schemas.microsoft.com/office/2006/metadata/properties" xmlns:ns2="f4bffa67-e304-41d9-8ca7-0f593a54af54" targetNamespace="http://schemas.microsoft.com/office/2006/metadata/properties" ma:root="true" ma:fieldsID="5dee1220582c0f9f33425c62a06ade50" ns2:_="">
    <xsd:import namespace="f4bffa67-e304-41d9-8ca7-0f593a54af5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ffa67-e304-41d9-8ca7-0f593a54af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D84D38-4706-4EF4-9FA6-81C1E50ED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ffa67-e304-41d9-8ca7-0f593a54a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EECDD-0E81-42D0-9BB8-71466944D9AC}">
  <ds:schemaRefs>
    <ds:schemaRef ds:uri="http://schemas.microsoft.com/sharepoint/v3/contenttype/forms"/>
  </ds:schemaRefs>
</ds:datastoreItem>
</file>

<file path=customXml/itemProps3.xml><?xml version="1.0" encoding="utf-8"?>
<ds:datastoreItem xmlns:ds="http://schemas.openxmlformats.org/officeDocument/2006/customXml" ds:itemID="{B826B29E-A641-4E45-9C22-9EAC006EB01D}">
  <ds:schemaRefs>
    <ds:schemaRef ds:uri="http://purl.org/dc/elements/1.1/"/>
    <ds:schemaRef ds:uri="http://schemas.microsoft.com/office/2006/metadata/properties"/>
    <ds:schemaRef ds:uri="http://schemas.microsoft.com/office/2006/documentManagement/types"/>
    <ds:schemaRef ds:uri="http://purl.org/dc/terms/"/>
    <ds:schemaRef ds:uri="f4bffa67-e304-41d9-8ca7-0f593a54af5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Angles</Template>
  <TotalTime>5238</TotalTime>
  <Words>513</Words>
  <Application>Microsoft Office PowerPoint</Application>
  <PresentationFormat>On-screen Show (4:3)</PresentationFormat>
  <Paragraphs>183</Paragraphs>
  <Slides>12</Slides>
  <Notes>11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Arial</vt:lpstr>
      <vt:lpstr>Calibri</vt:lpstr>
      <vt:lpstr>Calibri Light</vt:lpstr>
      <vt:lpstr>Cambria</vt:lpstr>
      <vt:lpstr>Candara</vt:lpstr>
      <vt:lpstr>Franklin Gothic Book</vt:lpstr>
      <vt:lpstr>Symbol</vt:lpstr>
      <vt:lpstr>Times New Roman</vt:lpstr>
      <vt:lpstr>Wingdings</vt:lpstr>
      <vt:lpstr>Angles</vt:lpstr>
      <vt:lpstr>Custom Design</vt:lpstr>
      <vt:lpstr>1_Custom Design</vt:lpstr>
      <vt:lpstr>1_Angles</vt:lpstr>
      <vt:lpstr>2_Angles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Forbes, Stella C - OASAM HRC</dc:creator>
  <cp:lastModifiedBy>McNally, Kristin N - OASAM HRC</cp:lastModifiedBy>
  <cp:revision>331</cp:revision>
  <cp:lastPrinted>2018-10-30T21:59:02Z</cp:lastPrinted>
  <dcterms:created xsi:type="dcterms:W3CDTF">2015-02-09T16:46:16Z</dcterms:created>
  <dcterms:modified xsi:type="dcterms:W3CDTF">2019-07-22T17:58:51Z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0x010100904927E48EAC124280E879EE1D47C1C5</vt:lpwstr>
  </property>
</Properties>
</file>